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70" r:id="rId6"/>
    <p:sldId id="272" r:id="rId7"/>
    <p:sldId id="259" r:id="rId8"/>
    <p:sldId id="271" r:id="rId9"/>
    <p:sldId id="260" r:id="rId10"/>
    <p:sldId id="261" r:id="rId11"/>
    <p:sldId id="273" r:id="rId12"/>
    <p:sldId id="262" r:id="rId13"/>
    <p:sldId id="274" r:id="rId14"/>
    <p:sldId id="263" r:id="rId15"/>
    <p:sldId id="264"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527D04-5F54-42FC-B4B2-99D496A039AC}"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6CA00-2792-433C-9026-84B9BAFC4D32}" type="slidenum">
              <a:rPr lang="en-US" smtClean="0"/>
              <a:t>‹#›</a:t>
            </a:fld>
            <a:endParaRPr lang="en-US"/>
          </a:p>
        </p:txBody>
      </p:sp>
    </p:spTree>
    <p:extLst>
      <p:ext uri="{BB962C8B-B14F-4D97-AF65-F5344CB8AC3E}">
        <p14:creationId xmlns:p14="http://schemas.microsoft.com/office/powerpoint/2010/main" val="380109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27D04-5F54-42FC-B4B2-99D496A039AC}"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6CA00-2792-433C-9026-84B9BAFC4D32}" type="slidenum">
              <a:rPr lang="en-US" smtClean="0"/>
              <a:t>‹#›</a:t>
            </a:fld>
            <a:endParaRPr lang="en-US"/>
          </a:p>
        </p:txBody>
      </p:sp>
    </p:spTree>
    <p:extLst>
      <p:ext uri="{BB962C8B-B14F-4D97-AF65-F5344CB8AC3E}">
        <p14:creationId xmlns:p14="http://schemas.microsoft.com/office/powerpoint/2010/main" val="3488725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27D04-5F54-42FC-B4B2-99D496A039AC}"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6CA00-2792-433C-9026-84B9BAFC4D32}" type="slidenum">
              <a:rPr lang="en-US" smtClean="0"/>
              <a:t>‹#›</a:t>
            </a:fld>
            <a:endParaRPr lang="en-US"/>
          </a:p>
        </p:txBody>
      </p:sp>
    </p:spTree>
    <p:extLst>
      <p:ext uri="{BB962C8B-B14F-4D97-AF65-F5344CB8AC3E}">
        <p14:creationId xmlns:p14="http://schemas.microsoft.com/office/powerpoint/2010/main" val="419146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27D04-5F54-42FC-B4B2-99D496A039AC}"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6CA00-2792-433C-9026-84B9BAFC4D32}" type="slidenum">
              <a:rPr lang="en-US" smtClean="0"/>
              <a:t>‹#›</a:t>
            </a:fld>
            <a:endParaRPr lang="en-US"/>
          </a:p>
        </p:txBody>
      </p:sp>
    </p:spTree>
    <p:extLst>
      <p:ext uri="{BB962C8B-B14F-4D97-AF65-F5344CB8AC3E}">
        <p14:creationId xmlns:p14="http://schemas.microsoft.com/office/powerpoint/2010/main" val="214210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527D04-5F54-42FC-B4B2-99D496A039AC}"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6CA00-2792-433C-9026-84B9BAFC4D32}" type="slidenum">
              <a:rPr lang="en-US" smtClean="0"/>
              <a:t>‹#›</a:t>
            </a:fld>
            <a:endParaRPr lang="en-US"/>
          </a:p>
        </p:txBody>
      </p:sp>
    </p:spTree>
    <p:extLst>
      <p:ext uri="{BB962C8B-B14F-4D97-AF65-F5344CB8AC3E}">
        <p14:creationId xmlns:p14="http://schemas.microsoft.com/office/powerpoint/2010/main" val="384092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527D04-5F54-42FC-B4B2-99D496A039AC}"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06CA00-2792-433C-9026-84B9BAFC4D32}" type="slidenum">
              <a:rPr lang="en-US" smtClean="0"/>
              <a:t>‹#›</a:t>
            </a:fld>
            <a:endParaRPr lang="en-US"/>
          </a:p>
        </p:txBody>
      </p:sp>
    </p:spTree>
    <p:extLst>
      <p:ext uri="{BB962C8B-B14F-4D97-AF65-F5344CB8AC3E}">
        <p14:creationId xmlns:p14="http://schemas.microsoft.com/office/powerpoint/2010/main" val="69382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527D04-5F54-42FC-B4B2-99D496A039AC}" type="datetimeFigureOut">
              <a:rPr lang="en-US" smtClean="0"/>
              <a:t>5/13/2021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06CA00-2792-433C-9026-84B9BAFC4D32}" type="slidenum">
              <a:rPr lang="en-US" smtClean="0"/>
              <a:t>‹#›</a:t>
            </a:fld>
            <a:endParaRPr lang="en-US"/>
          </a:p>
        </p:txBody>
      </p:sp>
    </p:spTree>
    <p:extLst>
      <p:ext uri="{BB962C8B-B14F-4D97-AF65-F5344CB8AC3E}">
        <p14:creationId xmlns:p14="http://schemas.microsoft.com/office/powerpoint/2010/main" val="857961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527D04-5F54-42FC-B4B2-99D496A039AC}" type="datetimeFigureOut">
              <a:rPr lang="en-US" smtClean="0"/>
              <a:t>5/13/2021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06CA00-2792-433C-9026-84B9BAFC4D32}" type="slidenum">
              <a:rPr lang="en-US" smtClean="0"/>
              <a:t>‹#›</a:t>
            </a:fld>
            <a:endParaRPr lang="en-US"/>
          </a:p>
        </p:txBody>
      </p:sp>
    </p:spTree>
    <p:extLst>
      <p:ext uri="{BB962C8B-B14F-4D97-AF65-F5344CB8AC3E}">
        <p14:creationId xmlns:p14="http://schemas.microsoft.com/office/powerpoint/2010/main" val="346409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27D04-5F54-42FC-B4B2-99D496A039AC}" type="datetimeFigureOut">
              <a:rPr lang="en-US" smtClean="0"/>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06CA00-2792-433C-9026-84B9BAFC4D32}" type="slidenum">
              <a:rPr lang="en-US" smtClean="0"/>
              <a:t>‹#›</a:t>
            </a:fld>
            <a:endParaRPr lang="en-US"/>
          </a:p>
        </p:txBody>
      </p:sp>
    </p:spTree>
    <p:extLst>
      <p:ext uri="{BB962C8B-B14F-4D97-AF65-F5344CB8AC3E}">
        <p14:creationId xmlns:p14="http://schemas.microsoft.com/office/powerpoint/2010/main" val="224421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27D04-5F54-42FC-B4B2-99D496A039AC}"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06CA00-2792-433C-9026-84B9BAFC4D32}" type="slidenum">
              <a:rPr lang="en-US" smtClean="0"/>
              <a:t>‹#›</a:t>
            </a:fld>
            <a:endParaRPr lang="en-US"/>
          </a:p>
        </p:txBody>
      </p:sp>
    </p:spTree>
    <p:extLst>
      <p:ext uri="{BB962C8B-B14F-4D97-AF65-F5344CB8AC3E}">
        <p14:creationId xmlns:p14="http://schemas.microsoft.com/office/powerpoint/2010/main" val="238212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27D04-5F54-42FC-B4B2-99D496A039AC}"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06CA00-2792-433C-9026-84B9BAFC4D32}" type="slidenum">
              <a:rPr lang="en-US" smtClean="0"/>
              <a:t>‹#›</a:t>
            </a:fld>
            <a:endParaRPr lang="en-US"/>
          </a:p>
        </p:txBody>
      </p:sp>
    </p:spTree>
    <p:extLst>
      <p:ext uri="{BB962C8B-B14F-4D97-AF65-F5344CB8AC3E}">
        <p14:creationId xmlns:p14="http://schemas.microsoft.com/office/powerpoint/2010/main" val="115942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27D04-5F54-42FC-B4B2-99D496A039AC}" type="datetimeFigureOut">
              <a:rPr lang="en-US" smtClean="0"/>
              <a:t>5/13/2021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6CA00-2792-433C-9026-84B9BAFC4D32}" type="slidenum">
              <a:rPr lang="en-US" smtClean="0"/>
              <a:t>‹#›</a:t>
            </a:fld>
            <a:endParaRPr lang="en-US"/>
          </a:p>
        </p:txBody>
      </p:sp>
    </p:spTree>
    <p:extLst>
      <p:ext uri="{BB962C8B-B14F-4D97-AF65-F5344CB8AC3E}">
        <p14:creationId xmlns:p14="http://schemas.microsoft.com/office/powerpoint/2010/main" val="4249719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2590800" cy="685800"/>
          </a:xfrm>
          <a:prstGeom prst="rect">
            <a:avLst/>
          </a:prstGeom>
          <a:solidFill>
            <a:srgbClr val="00B050"/>
          </a:solidFill>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smtClean="0">
                <a:solidFill>
                  <a:schemeClr val="bg1"/>
                </a:solidFill>
                <a:latin typeface="Arial" pitchFamily="34" charset="0"/>
                <a:cs typeface="Arial" pitchFamily="34" charset="0"/>
              </a:rPr>
              <a:t>CHỦ ĐỀ 20</a:t>
            </a:r>
            <a:endParaRPr lang="en-US" sz="3200" b="1" dirty="0">
              <a:solidFill>
                <a:schemeClr val="bg1"/>
              </a:solidFill>
              <a:latin typeface="Arial" pitchFamily="34" charset="0"/>
              <a:cs typeface="Arial" pitchFamily="34" charset="0"/>
            </a:endParaRPr>
          </a:p>
        </p:txBody>
      </p:sp>
      <p:sp>
        <p:nvSpPr>
          <p:cNvPr id="5" name="Rectangle 4"/>
          <p:cNvSpPr/>
          <p:nvPr/>
        </p:nvSpPr>
        <p:spPr>
          <a:xfrm>
            <a:off x="2971800" y="228600"/>
            <a:ext cx="5867400" cy="685800"/>
          </a:xfrm>
          <a:prstGeom prst="rect">
            <a:avLst/>
          </a:prstGeom>
          <a:noFill/>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smtClean="0">
                <a:solidFill>
                  <a:srgbClr val="FF0000"/>
                </a:solidFill>
                <a:latin typeface="Arial" pitchFamily="34" charset="0"/>
                <a:cs typeface="Arial" pitchFamily="34" charset="0"/>
              </a:rPr>
              <a:t>NHIỆT NĂNG</a:t>
            </a:r>
            <a:endParaRPr lang="en-US" sz="3200" b="1" dirty="0">
              <a:solidFill>
                <a:srgbClr val="FF0000"/>
              </a:solidFill>
              <a:latin typeface="Arial" pitchFamily="34" charset="0"/>
              <a:cs typeface="Arial" pitchFamily="34" charset="0"/>
            </a:endParaRPr>
          </a:p>
        </p:txBody>
      </p:sp>
      <p:sp>
        <p:nvSpPr>
          <p:cNvPr id="6" name="Rectangle 5"/>
          <p:cNvSpPr/>
          <p:nvPr/>
        </p:nvSpPr>
        <p:spPr>
          <a:xfrm>
            <a:off x="250723" y="1143000"/>
            <a:ext cx="3330677" cy="6858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en-US" sz="3200" b="1" dirty="0" smtClean="0">
                <a:solidFill>
                  <a:srgbClr val="FF0000"/>
                </a:solidFill>
                <a:latin typeface="Arial" pitchFamily="34" charset="0"/>
                <a:cs typeface="Arial" pitchFamily="34" charset="0"/>
              </a:rPr>
              <a:t>I. NHIỆT NĂNG</a:t>
            </a:r>
            <a:endParaRPr lang="en-US" sz="3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63603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82000" cy="1143000"/>
          </a:xfrm>
          <a:prstGeom prst="rect">
            <a:avLst/>
          </a:prstGeom>
          <a:solidFill>
            <a:srgbClr val="00B050"/>
          </a:solidFill>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r>
              <a:rPr lang="en-US" sz="2800" b="1" dirty="0" err="1" smtClean="0">
                <a:solidFill>
                  <a:schemeClr val="bg1"/>
                </a:solidFill>
                <a:latin typeface="Arial" pitchFamily="34" charset="0"/>
                <a:cs typeface="Arial" pitchFamily="34" charset="0"/>
              </a:rPr>
              <a:t>Cách</a:t>
            </a:r>
            <a:r>
              <a:rPr lang="en-US" sz="2800" b="1" dirty="0" smtClean="0">
                <a:solidFill>
                  <a:schemeClr val="bg1"/>
                </a:solidFill>
                <a:latin typeface="Arial" pitchFamily="34" charset="0"/>
                <a:cs typeface="Arial" pitchFamily="34" charset="0"/>
              </a:rPr>
              <a:t> 2: </a:t>
            </a:r>
            <a:r>
              <a:rPr lang="en-US" sz="2800" b="1" dirty="0" err="1" smtClean="0">
                <a:solidFill>
                  <a:schemeClr val="bg1"/>
                </a:solidFill>
                <a:latin typeface="Arial" pitchFamily="34" charset="0"/>
                <a:cs typeface="Arial" pitchFamily="34" charset="0"/>
              </a:rPr>
              <a:t>Nhúng</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miếng</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đồng</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vào</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cốc</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nước</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nóng</a:t>
            </a:r>
            <a:endParaRPr lang="en-US" sz="2800" b="1" dirty="0">
              <a:solidFill>
                <a:schemeClr val="bg1"/>
              </a:solidFill>
              <a:latin typeface="Arial" pitchFamily="34" charset="0"/>
              <a:cs typeface="Arial" pitchFamily="34" charset="0"/>
            </a:endParaRPr>
          </a:p>
        </p:txBody>
      </p:sp>
      <p:sp>
        <p:nvSpPr>
          <p:cNvPr id="3" name="Rectangle 2"/>
          <p:cNvSpPr/>
          <p:nvPr/>
        </p:nvSpPr>
        <p:spPr>
          <a:xfrm>
            <a:off x="228600" y="2667000"/>
            <a:ext cx="2362200" cy="1752600"/>
          </a:xfrm>
          <a:prstGeom prst="rect">
            <a:avLst/>
          </a:prstGeom>
          <a:no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t"/>
          <a:lstStyle/>
          <a:p>
            <a:r>
              <a:rPr lang="en-US" sz="2800" dirty="0" err="1" smtClean="0">
                <a:solidFill>
                  <a:schemeClr val="tx2">
                    <a:lumMod val="75000"/>
                  </a:schemeClr>
                </a:solidFill>
                <a:latin typeface="Arial" pitchFamily="34" charset="0"/>
                <a:cs typeface="Arial" pitchFamily="34" charset="0"/>
              </a:rPr>
              <a:t>Nhúng</a:t>
            </a:r>
            <a:r>
              <a:rPr lang="en-US" sz="2800" dirty="0" smtClean="0">
                <a:solidFill>
                  <a:schemeClr val="tx2">
                    <a:lumMod val="75000"/>
                  </a:schemeClr>
                </a:solidFill>
                <a:latin typeface="Arial" pitchFamily="34" charset="0"/>
                <a:cs typeface="Arial" pitchFamily="34" charset="0"/>
              </a:rPr>
              <a:t> </a:t>
            </a:r>
            <a:r>
              <a:rPr lang="en-US" sz="2800" dirty="0" err="1" smtClean="0">
                <a:solidFill>
                  <a:schemeClr val="tx2">
                    <a:lumMod val="75000"/>
                  </a:schemeClr>
                </a:solidFill>
                <a:latin typeface="Arial" pitchFamily="34" charset="0"/>
                <a:cs typeface="Arial" pitchFamily="34" charset="0"/>
              </a:rPr>
              <a:t>miếng</a:t>
            </a:r>
            <a:r>
              <a:rPr lang="en-US" sz="2800" dirty="0" smtClean="0">
                <a:solidFill>
                  <a:schemeClr val="tx2">
                    <a:lumMod val="75000"/>
                  </a:schemeClr>
                </a:solidFill>
                <a:latin typeface="Arial" pitchFamily="34" charset="0"/>
                <a:cs typeface="Arial" pitchFamily="34" charset="0"/>
              </a:rPr>
              <a:t> </a:t>
            </a:r>
            <a:r>
              <a:rPr lang="en-US" sz="2800" dirty="0" err="1" smtClean="0">
                <a:solidFill>
                  <a:schemeClr val="tx2">
                    <a:lumMod val="75000"/>
                  </a:schemeClr>
                </a:solidFill>
                <a:latin typeface="Arial" pitchFamily="34" charset="0"/>
                <a:cs typeface="Arial" pitchFamily="34" charset="0"/>
              </a:rPr>
              <a:t>đồng</a:t>
            </a:r>
            <a:r>
              <a:rPr lang="en-US" sz="2800" dirty="0" smtClean="0">
                <a:solidFill>
                  <a:schemeClr val="tx2">
                    <a:lumMod val="75000"/>
                  </a:schemeClr>
                </a:solidFill>
                <a:latin typeface="Arial" pitchFamily="34" charset="0"/>
                <a:cs typeface="Arial" pitchFamily="34" charset="0"/>
              </a:rPr>
              <a:t> </a:t>
            </a:r>
            <a:r>
              <a:rPr lang="en-US" sz="2800" dirty="0" err="1" smtClean="0">
                <a:solidFill>
                  <a:schemeClr val="tx2">
                    <a:lumMod val="75000"/>
                  </a:schemeClr>
                </a:solidFill>
                <a:latin typeface="Arial" pitchFamily="34" charset="0"/>
                <a:cs typeface="Arial" pitchFamily="34" charset="0"/>
              </a:rPr>
              <a:t>vào</a:t>
            </a:r>
            <a:r>
              <a:rPr lang="en-US" sz="2800" dirty="0" smtClean="0">
                <a:solidFill>
                  <a:schemeClr val="tx2">
                    <a:lumMod val="75000"/>
                  </a:schemeClr>
                </a:solidFill>
                <a:latin typeface="Arial" pitchFamily="34" charset="0"/>
                <a:cs typeface="Arial" pitchFamily="34" charset="0"/>
              </a:rPr>
              <a:t> </a:t>
            </a:r>
            <a:r>
              <a:rPr lang="en-US" sz="2800" dirty="0" err="1" smtClean="0">
                <a:solidFill>
                  <a:schemeClr val="tx2">
                    <a:lumMod val="75000"/>
                  </a:schemeClr>
                </a:solidFill>
                <a:latin typeface="Arial" pitchFamily="34" charset="0"/>
                <a:cs typeface="Arial" pitchFamily="34" charset="0"/>
              </a:rPr>
              <a:t>cốc</a:t>
            </a:r>
            <a:r>
              <a:rPr lang="en-US" sz="2800" dirty="0" smtClean="0">
                <a:solidFill>
                  <a:schemeClr val="tx2">
                    <a:lumMod val="75000"/>
                  </a:schemeClr>
                </a:solidFill>
                <a:latin typeface="Arial" pitchFamily="34" charset="0"/>
                <a:cs typeface="Arial" pitchFamily="34" charset="0"/>
              </a:rPr>
              <a:t> </a:t>
            </a:r>
            <a:r>
              <a:rPr lang="en-US" sz="2800" dirty="0" err="1" smtClean="0">
                <a:solidFill>
                  <a:schemeClr val="tx2">
                    <a:lumMod val="75000"/>
                  </a:schemeClr>
                </a:solidFill>
                <a:latin typeface="Arial" pitchFamily="34" charset="0"/>
                <a:cs typeface="Arial" pitchFamily="34" charset="0"/>
              </a:rPr>
              <a:t>nước</a:t>
            </a:r>
            <a:r>
              <a:rPr lang="en-US" sz="2800" dirty="0" smtClean="0">
                <a:solidFill>
                  <a:schemeClr val="tx2">
                    <a:lumMod val="75000"/>
                  </a:schemeClr>
                </a:solidFill>
                <a:latin typeface="Arial" pitchFamily="34" charset="0"/>
                <a:cs typeface="Arial" pitchFamily="34" charset="0"/>
              </a:rPr>
              <a:t> </a:t>
            </a:r>
            <a:r>
              <a:rPr lang="en-US" sz="2800" dirty="0" err="1" smtClean="0">
                <a:solidFill>
                  <a:schemeClr val="tx2">
                    <a:lumMod val="75000"/>
                  </a:schemeClr>
                </a:solidFill>
                <a:latin typeface="Arial" pitchFamily="34" charset="0"/>
                <a:cs typeface="Arial" pitchFamily="34" charset="0"/>
              </a:rPr>
              <a:t>nóng</a:t>
            </a:r>
            <a:endParaRPr lang="en-US" sz="2800" dirty="0">
              <a:solidFill>
                <a:schemeClr val="tx2">
                  <a:lumMod val="75000"/>
                </a:schemeClr>
              </a:solidFill>
              <a:latin typeface="Arial" pitchFamily="34" charset="0"/>
              <a:cs typeface="Arial" pitchFamily="34" charset="0"/>
            </a:endParaRPr>
          </a:p>
        </p:txBody>
      </p:sp>
      <p:sp>
        <p:nvSpPr>
          <p:cNvPr id="4" name="Rectangle 3"/>
          <p:cNvSpPr/>
          <p:nvPr/>
        </p:nvSpPr>
        <p:spPr>
          <a:xfrm>
            <a:off x="3390900" y="1752600"/>
            <a:ext cx="2362200" cy="1045908"/>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t"/>
          <a:lstStyle/>
          <a:p>
            <a:r>
              <a:rPr lang="en-US" sz="2800" dirty="0" err="1" smtClean="0">
                <a:solidFill>
                  <a:schemeClr val="tx2">
                    <a:lumMod val="75000"/>
                  </a:schemeClr>
                </a:solidFill>
                <a:latin typeface="Arial" pitchFamily="34" charset="0"/>
                <a:cs typeface="Arial" pitchFamily="34" charset="0"/>
              </a:rPr>
              <a:t>Miếng</a:t>
            </a:r>
            <a:r>
              <a:rPr lang="en-US" sz="2800" dirty="0" smtClean="0">
                <a:solidFill>
                  <a:schemeClr val="tx2">
                    <a:lumMod val="75000"/>
                  </a:schemeClr>
                </a:solidFill>
                <a:latin typeface="Arial" pitchFamily="34" charset="0"/>
                <a:cs typeface="Arial" pitchFamily="34" charset="0"/>
              </a:rPr>
              <a:t> </a:t>
            </a:r>
            <a:r>
              <a:rPr lang="en-US" sz="2800" dirty="0" err="1" smtClean="0">
                <a:solidFill>
                  <a:schemeClr val="tx2">
                    <a:lumMod val="75000"/>
                  </a:schemeClr>
                </a:solidFill>
                <a:latin typeface="Arial" pitchFamily="34" charset="0"/>
                <a:cs typeface="Arial" pitchFamily="34" charset="0"/>
              </a:rPr>
              <a:t>đồng</a:t>
            </a:r>
            <a:r>
              <a:rPr lang="en-US" sz="2800" dirty="0" smtClean="0">
                <a:solidFill>
                  <a:schemeClr val="tx2">
                    <a:lumMod val="75000"/>
                  </a:schemeClr>
                </a:solidFill>
                <a:latin typeface="Arial" pitchFamily="34" charset="0"/>
                <a:cs typeface="Arial" pitchFamily="34" charset="0"/>
              </a:rPr>
              <a:t> </a:t>
            </a:r>
            <a:r>
              <a:rPr lang="en-US" sz="2800" dirty="0" err="1" smtClean="0">
                <a:solidFill>
                  <a:schemeClr val="tx2">
                    <a:lumMod val="75000"/>
                  </a:schemeClr>
                </a:solidFill>
                <a:latin typeface="Arial" pitchFamily="34" charset="0"/>
                <a:cs typeface="Arial" pitchFamily="34" charset="0"/>
              </a:rPr>
              <a:t>nóng</a:t>
            </a:r>
            <a:r>
              <a:rPr lang="en-US" sz="2800" dirty="0" smtClean="0">
                <a:solidFill>
                  <a:schemeClr val="tx2">
                    <a:lumMod val="75000"/>
                  </a:schemeClr>
                </a:solidFill>
                <a:latin typeface="Arial" pitchFamily="34" charset="0"/>
                <a:cs typeface="Arial" pitchFamily="34" charset="0"/>
              </a:rPr>
              <a:t> </a:t>
            </a:r>
            <a:r>
              <a:rPr lang="en-US" sz="2800" dirty="0" err="1" smtClean="0">
                <a:solidFill>
                  <a:schemeClr val="tx2">
                    <a:lumMod val="75000"/>
                  </a:schemeClr>
                </a:solidFill>
                <a:latin typeface="Arial" pitchFamily="34" charset="0"/>
                <a:cs typeface="Arial" pitchFamily="34" charset="0"/>
              </a:rPr>
              <a:t>lên</a:t>
            </a:r>
            <a:endParaRPr lang="en-US" sz="2800" dirty="0">
              <a:solidFill>
                <a:schemeClr val="tx2">
                  <a:lumMod val="75000"/>
                </a:schemeClr>
              </a:solidFill>
              <a:latin typeface="Arial" pitchFamily="34" charset="0"/>
              <a:cs typeface="Arial" pitchFamily="34" charset="0"/>
            </a:endParaRPr>
          </a:p>
        </p:txBody>
      </p:sp>
      <p:sp>
        <p:nvSpPr>
          <p:cNvPr id="5" name="Rectangle 4"/>
          <p:cNvSpPr/>
          <p:nvPr/>
        </p:nvSpPr>
        <p:spPr>
          <a:xfrm>
            <a:off x="3429000" y="4364292"/>
            <a:ext cx="2362200" cy="10668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t"/>
          <a:lstStyle/>
          <a:p>
            <a:r>
              <a:rPr lang="en-US" sz="2800" dirty="0" err="1" smtClean="0">
                <a:solidFill>
                  <a:schemeClr val="tx2">
                    <a:lumMod val="75000"/>
                  </a:schemeClr>
                </a:solidFill>
                <a:latin typeface="Arial" pitchFamily="34" charset="0"/>
                <a:cs typeface="Arial" pitchFamily="34" charset="0"/>
              </a:rPr>
              <a:t>Cốc</a:t>
            </a:r>
            <a:r>
              <a:rPr lang="en-US" sz="2800" dirty="0" smtClean="0">
                <a:solidFill>
                  <a:schemeClr val="tx2">
                    <a:lumMod val="75000"/>
                  </a:schemeClr>
                </a:solidFill>
                <a:latin typeface="Arial" pitchFamily="34" charset="0"/>
                <a:cs typeface="Arial" pitchFamily="34" charset="0"/>
              </a:rPr>
              <a:t> </a:t>
            </a:r>
            <a:r>
              <a:rPr lang="en-US" sz="2800" dirty="0" err="1" smtClean="0">
                <a:solidFill>
                  <a:schemeClr val="tx2">
                    <a:lumMod val="75000"/>
                  </a:schemeClr>
                </a:solidFill>
                <a:latin typeface="Arial" pitchFamily="34" charset="0"/>
                <a:cs typeface="Arial" pitchFamily="34" charset="0"/>
              </a:rPr>
              <a:t>nước</a:t>
            </a:r>
            <a:r>
              <a:rPr lang="en-US" sz="2800" dirty="0" smtClean="0">
                <a:solidFill>
                  <a:schemeClr val="tx2">
                    <a:lumMod val="75000"/>
                  </a:schemeClr>
                </a:solidFill>
                <a:latin typeface="Arial" pitchFamily="34" charset="0"/>
                <a:cs typeface="Arial" pitchFamily="34" charset="0"/>
              </a:rPr>
              <a:t> </a:t>
            </a:r>
            <a:r>
              <a:rPr lang="en-US" sz="2800" dirty="0" err="1" smtClean="0">
                <a:solidFill>
                  <a:schemeClr val="tx2">
                    <a:lumMod val="75000"/>
                  </a:schemeClr>
                </a:solidFill>
                <a:latin typeface="Arial" pitchFamily="34" charset="0"/>
                <a:cs typeface="Arial" pitchFamily="34" charset="0"/>
              </a:rPr>
              <a:t>nguội</a:t>
            </a:r>
            <a:r>
              <a:rPr lang="en-US" sz="2800" dirty="0" smtClean="0">
                <a:solidFill>
                  <a:schemeClr val="tx2">
                    <a:lumMod val="75000"/>
                  </a:schemeClr>
                </a:solidFill>
                <a:latin typeface="Arial" pitchFamily="34" charset="0"/>
                <a:cs typeface="Arial" pitchFamily="34" charset="0"/>
              </a:rPr>
              <a:t> </a:t>
            </a:r>
            <a:r>
              <a:rPr lang="en-US" sz="2800" dirty="0" err="1" smtClean="0">
                <a:solidFill>
                  <a:schemeClr val="tx2">
                    <a:lumMod val="75000"/>
                  </a:schemeClr>
                </a:solidFill>
                <a:latin typeface="Arial" pitchFamily="34" charset="0"/>
                <a:cs typeface="Arial" pitchFamily="34" charset="0"/>
              </a:rPr>
              <a:t>đi</a:t>
            </a:r>
            <a:endParaRPr lang="en-US" sz="2800" dirty="0">
              <a:solidFill>
                <a:schemeClr val="tx2">
                  <a:lumMod val="75000"/>
                </a:schemeClr>
              </a:solidFill>
              <a:latin typeface="Arial" pitchFamily="34" charset="0"/>
              <a:cs typeface="Arial" pitchFamily="34" charset="0"/>
            </a:endParaRPr>
          </a:p>
        </p:txBody>
      </p:sp>
      <p:sp>
        <p:nvSpPr>
          <p:cNvPr id="6" name="Rectangle 5"/>
          <p:cNvSpPr/>
          <p:nvPr/>
        </p:nvSpPr>
        <p:spPr>
          <a:xfrm>
            <a:off x="6400800" y="1752600"/>
            <a:ext cx="2362200" cy="1045908"/>
          </a:xfrm>
          <a:prstGeom prst="rect">
            <a:avLst/>
          </a:prstGeom>
          <a:noFill/>
          <a:ln>
            <a:solidFill>
              <a:schemeClr val="accent3"/>
            </a:solidFill>
          </a:ln>
        </p:spPr>
        <p:style>
          <a:lnRef idx="2">
            <a:schemeClr val="accent3"/>
          </a:lnRef>
          <a:fillRef idx="1">
            <a:schemeClr val="lt1"/>
          </a:fillRef>
          <a:effectRef idx="0">
            <a:schemeClr val="accent3"/>
          </a:effectRef>
          <a:fontRef idx="minor">
            <a:schemeClr val="dk1"/>
          </a:fontRef>
        </p:style>
        <p:txBody>
          <a:bodyPr rtlCol="0" anchor="t"/>
          <a:lstStyle/>
          <a:p>
            <a:r>
              <a:rPr lang="en-US" sz="2800" dirty="0" err="1" smtClean="0">
                <a:solidFill>
                  <a:schemeClr val="tx2">
                    <a:lumMod val="75000"/>
                  </a:schemeClr>
                </a:solidFill>
                <a:latin typeface="Arial" pitchFamily="34" charset="0"/>
                <a:cs typeface="Arial" pitchFamily="34" charset="0"/>
              </a:rPr>
              <a:t>Nhiệt</a:t>
            </a:r>
            <a:r>
              <a:rPr lang="en-US" sz="2800" dirty="0" smtClean="0">
                <a:solidFill>
                  <a:schemeClr val="tx2">
                    <a:lumMod val="75000"/>
                  </a:schemeClr>
                </a:solidFill>
                <a:latin typeface="Arial" pitchFamily="34" charset="0"/>
                <a:cs typeface="Arial" pitchFamily="34" charset="0"/>
              </a:rPr>
              <a:t> </a:t>
            </a:r>
            <a:r>
              <a:rPr lang="en-US" sz="2800" dirty="0" err="1" smtClean="0">
                <a:solidFill>
                  <a:schemeClr val="tx2">
                    <a:lumMod val="75000"/>
                  </a:schemeClr>
                </a:solidFill>
                <a:latin typeface="Arial" pitchFamily="34" charset="0"/>
                <a:cs typeface="Arial" pitchFamily="34" charset="0"/>
              </a:rPr>
              <a:t>năng</a:t>
            </a:r>
            <a:r>
              <a:rPr lang="en-US" sz="2800" dirty="0" smtClean="0">
                <a:solidFill>
                  <a:schemeClr val="tx2">
                    <a:lumMod val="75000"/>
                  </a:schemeClr>
                </a:solidFill>
                <a:latin typeface="Arial" pitchFamily="34" charset="0"/>
                <a:cs typeface="Arial" pitchFamily="34" charset="0"/>
              </a:rPr>
              <a:t> </a:t>
            </a:r>
            <a:r>
              <a:rPr lang="en-US" sz="2800" dirty="0" err="1" smtClean="0">
                <a:solidFill>
                  <a:schemeClr val="tx2">
                    <a:lumMod val="75000"/>
                  </a:schemeClr>
                </a:solidFill>
                <a:latin typeface="Arial" pitchFamily="34" charset="0"/>
                <a:cs typeface="Arial" pitchFamily="34" charset="0"/>
              </a:rPr>
              <a:t>tăng</a:t>
            </a:r>
            <a:endParaRPr lang="en-US" sz="2800" dirty="0">
              <a:solidFill>
                <a:schemeClr val="tx2">
                  <a:lumMod val="75000"/>
                </a:schemeClr>
              </a:solidFill>
              <a:latin typeface="Arial" pitchFamily="34" charset="0"/>
              <a:cs typeface="Arial" pitchFamily="34" charset="0"/>
            </a:endParaRPr>
          </a:p>
        </p:txBody>
      </p:sp>
      <p:sp>
        <p:nvSpPr>
          <p:cNvPr id="7" name="Rectangle 6"/>
          <p:cNvSpPr/>
          <p:nvPr/>
        </p:nvSpPr>
        <p:spPr>
          <a:xfrm>
            <a:off x="6400800" y="4364292"/>
            <a:ext cx="2362200" cy="1066800"/>
          </a:xfrm>
          <a:prstGeom prst="rect">
            <a:avLst/>
          </a:prstGeom>
          <a:noFill/>
          <a:ln>
            <a:solidFill>
              <a:schemeClr val="accent3"/>
            </a:solidFill>
          </a:ln>
        </p:spPr>
        <p:style>
          <a:lnRef idx="2">
            <a:schemeClr val="accent3"/>
          </a:lnRef>
          <a:fillRef idx="1">
            <a:schemeClr val="lt1"/>
          </a:fillRef>
          <a:effectRef idx="0">
            <a:schemeClr val="accent3"/>
          </a:effectRef>
          <a:fontRef idx="minor">
            <a:schemeClr val="dk1"/>
          </a:fontRef>
        </p:style>
        <p:txBody>
          <a:bodyPr rtlCol="0" anchor="t"/>
          <a:lstStyle/>
          <a:p>
            <a:r>
              <a:rPr lang="en-US" sz="2800" dirty="0" err="1" smtClean="0">
                <a:solidFill>
                  <a:schemeClr val="tx2">
                    <a:lumMod val="75000"/>
                  </a:schemeClr>
                </a:solidFill>
                <a:latin typeface="Arial" pitchFamily="34" charset="0"/>
                <a:cs typeface="Arial" pitchFamily="34" charset="0"/>
              </a:rPr>
              <a:t>Nhiệt</a:t>
            </a:r>
            <a:r>
              <a:rPr lang="en-US" sz="2800" dirty="0" smtClean="0">
                <a:solidFill>
                  <a:schemeClr val="tx2">
                    <a:lumMod val="75000"/>
                  </a:schemeClr>
                </a:solidFill>
                <a:latin typeface="Arial" pitchFamily="34" charset="0"/>
                <a:cs typeface="Arial" pitchFamily="34" charset="0"/>
              </a:rPr>
              <a:t> </a:t>
            </a:r>
            <a:r>
              <a:rPr lang="en-US" sz="2800" dirty="0" err="1" smtClean="0">
                <a:solidFill>
                  <a:schemeClr val="tx2">
                    <a:lumMod val="75000"/>
                  </a:schemeClr>
                </a:solidFill>
                <a:latin typeface="Arial" pitchFamily="34" charset="0"/>
                <a:cs typeface="Arial" pitchFamily="34" charset="0"/>
              </a:rPr>
              <a:t>năng</a:t>
            </a:r>
            <a:r>
              <a:rPr lang="en-US" sz="2800" dirty="0" smtClean="0">
                <a:solidFill>
                  <a:schemeClr val="tx2">
                    <a:lumMod val="75000"/>
                  </a:schemeClr>
                </a:solidFill>
                <a:latin typeface="Arial" pitchFamily="34" charset="0"/>
                <a:cs typeface="Arial" pitchFamily="34" charset="0"/>
              </a:rPr>
              <a:t> </a:t>
            </a:r>
            <a:r>
              <a:rPr lang="en-US" sz="2800" dirty="0" err="1" smtClean="0">
                <a:solidFill>
                  <a:schemeClr val="tx2">
                    <a:lumMod val="75000"/>
                  </a:schemeClr>
                </a:solidFill>
                <a:latin typeface="Arial" pitchFamily="34" charset="0"/>
                <a:cs typeface="Arial" pitchFamily="34" charset="0"/>
              </a:rPr>
              <a:t>giảm</a:t>
            </a:r>
            <a:endParaRPr lang="en-US" sz="2800" dirty="0">
              <a:solidFill>
                <a:schemeClr val="tx2">
                  <a:lumMod val="75000"/>
                </a:schemeClr>
              </a:solidFill>
              <a:latin typeface="Arial" pitchFamily="34" charset="0"/>
              <a:cs typeface="Arial" pitchFamily="34" charset="0"/>
            </a:endParaRPr>
          </a:p>
        </p:txBody>
      </p:sp>
      <p:sp>
        <p:nvSpPr>
          <p:cNvPr id="8" name="Rectangle 7"/>
          <p:cNvSpPr/>
          <p:nvPr/>
        </p:nvSpPr>
        <p:spPr>
          <a:xfrm>
            <a:off x="4838700" y="3145093"/>
            <a:ext cx="1524000" cy="93160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en-US" sz="2800" dirty="0" err="1" smtClean="0">
                <a:solidFill>
                  <a:srgbClr val="FF0000"/>
                </a:solidFill>
                <a:latin typeface="Arial" pitchFamily="34" charset="0"/>
                <a:cs typeface="Arial" pitchFamily="34" charset="0"/>
              </a:rPr>
              <a:t>Nhiệt</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lượng</a:t>
            </a:r>
            <a:endParaRPr lang="en-US" sz="2800" dirty="0">
              <a:solidFill>
                <a:srgbClr val="FF0000"/>
              </a:solidFill>
              <a:latin typeface="Arial" pitchFamily="34" charset="0"/>
              <a:cs typeface="Arial" pitchFamily="34" charset="0"/>
            </a:endParaRPr>
          </a:p>
        </p:txBody>
      </p:sp>
      <p:cxnSp>
        <p:nvCxnSpPr>
          <p:cNvPr id="10" name="Straight Arrow Connector 9"/>
          <p:cNvCxnSpPr>
            <a:stCxn id="3" idx="3"/>
            <a:endCxn id="4" idx="1"/>
          </p:cNvCxnSpPr>
          <p:nvPr/>
        </p:nvCxnSpPr>
        <p:spPr>
          <a:xfrm flipV="1">
            <a:off x="2590800" y="2275554"/>
            <a:ext cx="800100" cy="12677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3"/>
            <a:endCxn id="5" idx="1"/>
          </p:cNvCxnSpPr>
          <p:nvPr/>
        </p:nvCxnSpPr>
        <p:spPr>
          <a:xfrm>
            <a:off x="2590800" y="3543300"/>
            <a:ext cx="838200" cy="13543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6" idx="1"/>
          </p:cNvCxnSpPr>
          <p:nvPr/>
        </p:nvCxnSpPr>
        <p:spPr>
          <a:xfrm>
            <a:off x="5753100" y="2275554"/>
            <a:ext cx="6477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3"/>
            <a:endCxn id="7" idx="1"/>
          </p:cNvCxnSpPr>
          <p:nvPr/>
        </p:nvCxnSpPr>
        <p:spPr>
          <a:xfrm>
            <a:off x="5791200" y="4897692"/>
            <a:ext cx="609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flipV="1">
            <a:off x="4267200" y="3048000"/>
            <a:ext cx="457200" cy="1066800"/>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5" name="Rectangle 24"/>
          <p:cNvSpPr/>
          <p:nvPr/>
        </p:nvSpPr>
        <p:spPr>
          <a:xfrm>
            <a:off x="262128" y="5490083"/>
            <a:ext cx="8588478" cy="13716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just"/>
            <a:r>
              <a:rPr lang="vi-VN" sz="2400" dirty="0" smtClean="0">
                <a:solidFill>
                  <a:schemeClr val="accent6">
                    <a:lumMod val="75000"/>
                  </a:schemeClr>
                </a:solidFill>
                <a:latin typeface="Arial" pitchFamily="34" charset="0"/>
                <a:cs typeface="Arial" pitchFamily="34" charset="0"/>
              </a:rPr>
              <a:t>Trong phương pháp này nhiệt năng đã được truyền từ cốc nước sang miếng đồng. Cho nên phương pháp này được gọi là “Truyền nhiệt”</a:t>
            </a:r>
            <a:endParaRPr lang="en-US" sz="2400"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05235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heel(1)">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1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762000"/>
            <a:ext cx="8588478" cy="13716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just"/>
            <a:r>
              <a:rPr lang="vi-VN" sz="2400" dirty="0" smtClean="0">
                <a:solidFill>
                  <a:schemeClr val="accent6">
                    <a:lumMod val="75000"/>
                  </a:schemeClr>
                </a:solidFill>
                <a:latin typeface="Arial" pitchFamily="34" charset="0"/>
                <a:cs typeface="Arial" pitchFamily="34" charset="0"/>
              </a:rPr>
              <a:t>Lưu ý: Phần nhiệt năng bị nước truyền đi (hay phần nhiệt năng mà miếng đồng nhận vào) được gọi là “Nhiệt lượng”.</a:t>
            </a:r>
            <a:endParaRPr lang="en-US" sz="2400"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193153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723" y="228600"/>
            <a:ext cx="8740877" cy="1295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en-US" sz="3200" b="1" dirty="0" smtClean="0">
                <a:solidFill>
                  <a:srgbClr val="FF0000"/>
                </a:solidFill>
                <a:latin typeface="Arial" pitchFamily="34" charset="0"/>
                <a:cs typeface="Arial" pitchFamily="34" charset="0"/>
              </a:rPr>
              <a:t>II. CÁC CÁCH LÀM THAY ĐỔI NHIỆT NĂNG CỦA MỘT VẬT – NHIỆT LƯỢNG</a:t>
            </a:r>
            <a:endParaRPr lang="en-US" sz="3200" b="1" dirty="0">
              <a:solidFill>
                <a:srgbClr val="FF0000"/>
              </a:solidFill>
              <a:latin typeface="Arial" pitchFamily="34" charset="0"/>
              <a:cs typeface="Arial" pitchFamily="34" charset="0"/>
            </a:endParaRPr>
          </a:p>
        </p:txBody>
      </p:sp>
      <p:sp>
        <p:nvSpPr>
          <p:cNvPr id="3" name="Rectangle 2"/>
          <p:cNvSpPr/>
          <p:nvPr/>
        </p:nvSpPr>
        <p:spPr>
          <a:xfrm>
            <a:off x="250722" y="1524000"/>
            <a:ext cx="8588478" cy="3200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Nhiệt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năng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của</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một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vật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có</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thể</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thay</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đổi</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bằng</a:t>
            </a:r>
            <a:r>
              <a:rPr lang="en-US" sz="3200" dirty="0" smtClean="0">
                <a:solidFill>
                  <a:schemeClr val="tx1"/>
                </a:solidFill>
                <a:latin typeface="Arial" pitchFamily="34" charset="0"/>
                <a:cs typeface="Arial" pitchFamily="34" charset="0"/>
              </a:rPr>
              <a:t> 2 </a:t>
            </a:r>
            <a:r>
              <a:rPr lang="en-US" sz="3200" dirty="0" err="1" smtClean="0">
                <a:solidFill>
                  <a:schemeClr val="tx1"/>
                </a:solidFill>
                <a:latin typeface="Arial" pitchFamily="34" charset="0"/>
                <a:cs typeface="Arial" pitchFamily="34" charset="0"/>
              </a:rPr>
              <a:t>cách</a:t>
            </a:r>
            <a:r>
              <a:rPr lang="en-US" sz="3200" dirty="0" smtClean="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a:t>
            </a:r>
            <a:r>
              <a:rPr lang="en-US" sz="3200" dirty="0" err="1" smtClean="0">
                <a:solidFill>
                  <a:schemeClr val="tx1"/>
                </a:solidFill>
                <a:latin typeface="Arial" pitchFamily="34" charset="0"/>
                <a:cs typeface="Arial" pitchFamily="34" charset="0"/>
              </a:rPr>
              <a:t>hực</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hiện</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công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và</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truyền</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nhiệt</a:t>
            </a:r>
            <a:r>
              <a:rPr lang="en-US" sz="3200" dirty="0" smtClean="0">
                <a:solidFill>
                  <a:schemeClr val="tx1"/>
                </a:solidFill>
                <a:latin typeface="Arial" pitchFamily="34" charset="0"/>
                <a:cs typeface="Arial" pitchFamily="34" charset="0"/>
              </a:rPr>
              <a:t>.</a:t>
            </a:r>
          </a:p>
          <a:p>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Nhiệt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lượng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là</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phần</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nhiệt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năng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mà</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vật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nhận</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được</a:t>
            </a:r>
            <a:r>
              <a:rPr lang="en-US" sz="3200" dirty="0" smtClean="0">
                <a:solidFill>
                  <a:schemeClr val="tx1"/>
                </a:solidFill>
                <a:latin typeface="Arial" pitchFamily="34" charset="0"/>
                <a:cs typeface="Arial" pitchFamily="34" charset="0"/>
              </a:rPr>
              <a:t> hay </a:t>
            </a:r>
            <a:r>
              <a:rPr lang="en-US" sz="3200" dirty="0" err="1" smtClean="0">
                <a:solidFill>
                  <a:schemeClr val="tx1"/>
                </a:solidFill>
                <a:latin typeface="Arial" pitchFamily="34" charset="0"/>
                <a:cs typeface="Arial" pitchFamily="34" charset="0"/>
              </a:rPr>
              <a:t>mất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đi</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trong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quá</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trình</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truyền</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nhiệt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Kí</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hiệu</a:t>
            </a:r>
            <a:r>
              <a:rPr lang="en-US" sz="3200" dirty="0" smtClean="0">
                <a:solidFill>
                  <a:schemeClr val="tx1"/>
                </a:solidFill>
                <a:latin typeface="Arial" pitchFamily="34" charset="0"/>
                <a:cs typeface="Arial" pitchFamily="34" charset="0"/>
              </a:rPr>
              <a:t>: Q.</a:t>
            </a:r>
          </a:p>
          <a:p>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Đơn</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vị</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của</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nhiệt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năng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và</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nhiệt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lượng</a:t>
            </a:r>
            <a:r>
              <a:rPr lang="en-US" sz="3200" dirty="0" smtClean="0">
                <a:solidFill>
                  <a:schemeClr val="tx1"/>
                </a:solidFill>
                <a:latin typeface="Arial" pitchFamily="34" charset="0"/>
                <a:cs typeface="Arial" pitchFamily="34" charset="0"/>
              </a:rPr>
              <a:t>: J</a:t>
            </a:r>
            <a:endParaRPr lang="en-US" sz="3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52354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723" y="152400"/>
            <a:ext cx="8740877" cy="76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en-US" sz="3200" b="1" dirty="0" smtClean="0">
                <a:solidFill>
                  <a:srgbClr val="FF0000"/>
                </a:solidFill>
                <a:latin typeface="Arial" pitchFamily="34" charset="0"/>
                <a:cs typeface="Arial" pitchFamily="34" charset="0"/>
              </a:rPr>
              <a:t>III. VẬN DỤNG</a:t>
            </a:r>
            <a:endParaRPr lang="en-US" sz="3200" b="1" dirty="0">
              <a:solidFill>
                <a:srgbClr val="FF0000"/>
              </a:solidFill>
              <a:latin typeface="Arial" pitchFamily="34" charset="0"/>
              <a:cs typeface="Arial" pitchFamily="34" charset="0"/>
            </a:endParaRPr>
          </a:p>
        </p:txBody>
      </p:sp>
      <p:sp>
        <p:nvSpPr>
          <p:cNvPr id="3" name="Rectangle 2"/>
          <p:cNvSpPr/>
          <p:nvPr/>
        </p:nvSpPr>
        <p:spPr>
          <a:xfrm>
            <a:off x="284251" y="990600"/>
            <a:ext cx="8588478" cy="13716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just"/>
            <a:r>
              <a:rPr lang="vi-VN" sz="2400" dirty="0" smtClean="0">
                <a:solidFill>
                  <a:schemeClr val="accent6">
                    <a:lumMod val="75000"/>
                  </a:schemeClr>
                </a:solidFill>
                <a:latin typeface="Arial" pitchFamily="34" charset="0"/>
                <a:cs typeface="Arial" pitchFamily="34" charset="0"/>
              </a:rPr>
              <a:t>Các bạn làm bt vận dụng HĐ3, HĐ4, HĐ5 trang 146 và 147 Sách “Tài liệu dạy và học vật lý 8” sau đó đối chiếu với đáp án cô đưa ra. </a:t>
            </a:r>
            <a:r>
              <a:rPr lang="vi-VN" sz="2400" smtClean="0">
                <a:solidFill>
                  <a:schemeClr val="accent6">
                    <a:lumMod val="75000"/>
                  </a:schemeClr>
                </a:solidFill>
                <a:latin typeface="Arial" pitchFamily="34" charset="0"/>
                <a:cs typeface="Arial" pitchFamily="34" charset="0"/>
              </a:rPr>
              <a:t>Nếu không hiểu tại sao mình làm không giống đáp án thì các bạn liên lạc với cô để cô giải thích thêm.</a:t>
            </a:r>
            <a:endParaRPr lang="en-US" sz="2400"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20444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723" y="152400"/>
            <a:ext cx="8740877" cy="76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en-US" sz="3200" b="1" dirty="0" smtClean="0">
                <a:solidFill>
                  <a:srgbClr val="FF0000"/>
                </a:solidFill>
                <a:latin typeface="Arial" pitchFamily="34" charset="0"/>
                <a:cs typeface="Arial" pitchFamily="34" charset="0"/>
              </a:rPr>
              <a:t>III. VẬN DỤNG</a:t>
            </a:r>
            <a:endParaRPr lang="en-US" sz="3200" b="1" dirty="0">
              <a:solidFill>
                <a:srgbClr val="FF0000"/>
              </a:solidFill>
              <a:latin typeface="Arial" pitchFamily="34" charset="0"/>
              <a:cs typeface="Arial" pitchFamily="34" charset="0"/>
            </a:endParaRPr>
          </a:p>
        </p:txBody>
      </p:sp>
      <p:sp>
        <p:nvSpPr>
          <p:cNvPr id="3" name="Rectangle 2"/>
          <p:cNvSpPr/>
          <p:nvPr/>
        </p:nvSpPr>
        <p:spPr>
          <a:xfrm>
            <a:off x="381000" y="914400"/>
            <a:ext cx="1371600" cy="685800"/>
          </a:xfrm>
          <a:prstGeom prst="rect">
            <a:avLst/>
          </a:prstGeom>
          <a:solidFill>
            <a:srgbClr val="00B050"/>
          </a:solidFill>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smtClean="0">
                <a:solidFill>
                  <a:schemeClr val="bg1"/>
                </a:solidFill>
                <a:latin typeface="Arial" pitchFamily="34" charset="0"/>
                <a:cs typeface="Arial" pitchFamily="34" charset="0"/>
              </a:rPr>
              <a:t>HĐ3:</a:t>
            </a:r>
            <a:endParaRPr lang="en-US" sz="3200" b="1" dirty="0">
              <a:solidFill>
                <a:schemeClr val="bg1"/>
              </a:solidFill>
              <a:latin typeface="Arial" pitchFamily="34" charset="0"/>
              <a:cs typeface="Arial" pitchFamily="34" charset="0"/>
            </a:endParaRPr>
          </a:p>
        </p:txBody>
      </p:sp>
      <p:sp>
        <p:nvSpPr>
          <p:cNvPr id="4" name="Rectangle 3"/>
          <p:cNvSpPr/>
          <p:nvPr/>
        </p:nvSpPr>
        <p:spPr>
          <a:xfrm>
            <a:off x="258097" y="1752600"/>
            <a:ext cx="4363064" cy="3200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just"/>
            <a:r>
              <a:rPr lang="en-US" sz="3200" dirty="0" err="1" smtClean="0">
                <a:solidFill>
                  <a:schemeClr val="tx2">
                    <a:lumMod val="75000"/>
                  </a:schemeClr>
                </a:solidFill>
                <a:latin typeface="Arial" pitchFamily="34" charset="0"/>
                <a:cs typeface="Arial" pitchFamily="34" charset="0"/>
              </a:rPr>
              <a:t>Xoa</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hai</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bàn</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tay</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vào</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nhau</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tay</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nóng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lên</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nhiệt</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năng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của</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tay</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tăng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lên</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là</a:t>
            </a:r>
            <a:r>
              <a:rPr lang="en-US" sz="3200" dirty="0" smtClean="0">
                <a:solidFill>
                  <a:schemeClr val="tx2">
                    <a:lumMod val="75000"/>
                  </a:schemeClr>
                </a:solidFill>
                <a:latin typeface="Arial" pitchFamily="34" charset="0"/>
                <a:cs typeface="Arial" pitchFamily="34" charset="0"/>
              </a:rPr>
              <a:t> do </a:t>
            </a:r>
            <a:r>
              <a:rPr lang="en-US" sz="3200" dirty="0" err="1" smtClean="0">
                <a:solidFill>
                  <a:schemeClr val="tx2">
                    <a:lumMod val="75000"/>
                  </a:schemeClr>
                </a:solidFill>
                <a:latin typeface="Arial" pitchFamily="34" charset="0"/>
                <a:cs typeface="Arial" pitchFamily="34" charset="0"/>
              </a:rPr>
              <a:t>thực</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hiện</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công</a:t>
            </a:r>
            <a:r>
              <a:rPr lang="en-US" sz="3200" dirty="0" smtClean="0">
                <a:solidFill>
                  <a:schemeClr val="tx2">
                    <a:lumMod val="75000"/>
                  </a:schemeClr>
                </a:solidFill>
                <a:latin typeface="Arial" pitchFamily="34" charset="0"/>
                <a:cs typeface="Arial" pitchFamily="34" charset="0"/>
              </a:rPr>
              <a:t>.</a:t>
            </a:r>
          </a:p>
          <a:p>
            <a:pPr algn="just"/>
            <a:r>
              <a:rPr lang="en-US" sz="3200" dirty="0" err="1" smtClean="0">
                <a:solidFill>
                  <a:schemeClr val="tx2">
                    <a:lumMod val="75000"/>
                  </a:schemeClr>
                </a:solidFill>
                <a:latin typeface="Arial" pitchFamily="34" charset="0"/>
                <a:cs typeface="Arial" pitchFamily="34" charset="0"/>
              </a:rPr>
              <a:t>Trong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hiện</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tượng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này</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có</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sự</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chuyển</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hóa</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năng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lượng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từ</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cơ</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năng</a:t>
            </a:r>
            <a:r>
              <a:rPr lang="en-US" sz="3200" dirty="0" smtClean="0">
                <a:solidFill>
                  <a:schemeClr val="tx2">
                    <a:lumMod val="75000"/>
                  </a:schemeClr>
                </a:solidFill>
                <a:latin typeface="Arial" pitchFamily="34" charset="0"/>
                <a:cs typeface="Arial" pitchFamily="34" charset="0"/>
              </a:rPr>
              <a:t> sang </a:t>
            </a:r>
            <a:r>
              <a:rPr lang="en-US" sz="3200" dirty="0" err="1" smtClean="0">
                <a:solidFill>
                  <a:schemeClr val="tx2">
                    <a:lumMod val="75000"/>
                  </a:schemeClr>
                </a:solidFill>
                <a:latin typeface="Arial" pitchFamily="34" charset="0"/>
                <a:cs typeface="Arial" pitchFamily="34" charset="0"/>
              </a:rPr>
              <a:t>nhiệt</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năng</a:t>
            </a:r>
            <a:r>
              <a:rPr lang="en-US" sz="3200" dirty="0" smtClean="0">
                <a:solidFill>
                  <a:schemeClr val="tx2">
                    <a:lumMod val="75000"/>
                  </a:schemeClr>
                </a:solidFill>
                <a:latin typeface="Arial" pitchFamily="34" charset="0"/>
                <a:cs typeface="Arial" pitchFamily="34" charset="0"/>
              </a:rPr>
              <a:t>.</a:t>
            </a:r>
            <a:endParaRPr lang="en-US" sz="3200" dirty="0">
              <a:solidFill>
                <a:schemeClr val="tx2">
                  <a:lumMod val="75000"/>
                </a:schemeClr>
              </a:solidFill>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809" y="1755058"/>
            <a:ext cx="4048125" cy="3238500"/>
          </a:xfrm>
          <a:prstGeom prst="rect">
            <a:avLst/>
          </a:prstGeom>
        </p:spPr>
      </p:pic>
    </p:spTree>
    <p:extLst>
      <p:ext uri="{BB962C8B-B14F-4D97-AF65-F5344CB8AC3E}">
        <p14:creationId xmlns:p14="http://schemas.microsoft.com/office/powerpoint/2010/main" val="305235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458" y="228600"/>
            <a:ext cx="1371600" cy="685800"/>
          </a:xfrm>
          <a:prstGeom prst="rect">
            <a:avLst/>
          </a:prstGeom>
          <a:solidFill>
            <a:srgbClr val="00B050"/>
          </a:solidFill>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smtClean="0">
                <a:solidFill>
                  <a:schemeClr val="bg1"/>
                </a:solidFill>
                <a:latin typeface="Arial" pitchFamily="34" charset="0"/>
                <a:cs typeface="Arial" pitchFamily="34" charset="0"/>
              </a:rPr>
              <a:t>HĐ4:</a:t>
            </a:r>
            <a:endParaRPr lang="en-US" sz="3200" b="1" dirty="0">
              <a:solidFill>
                <a:schemeClr val="bg1"/>
              </a:solidFill>
              <a:latin typeface="Arial" pitchFamily="34" charset="0"/>
              <a:cs typeface="Arial"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161" r="24452"/>
          <a:stretch/>
        </p:blipFill>
        <p:spPr>
          <a:xfrm>
            <a:off x="5486400" y="228600"/>
            <a:ext cx="3451122" cy="3810000"/>
          </a:xfrm>
          <a:prstGeom prst="rect">
            <a:avLst/>
          </a:prstGeom>
        </p:spPr>
      </p:pic>
      <p:sp>
        <p:nvSpPr>
          <p:cNvPr id="4" name="Rectangle 3"/>
          <p:cNvSpPr/>
          <p:nvPr/>
        </p:nvSpPr>
        <p:spPr>
          <a:xfrm>
            <a:off x="228600" y="1371600"/>
            <a:ext cx="4363064" cy="3200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just"/>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Đã</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có</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sự</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chuyển</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hóa</a:t>
            </a:r>
            <a:r>
              <a:rPr lang="en-US" sz="3200" dirty="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cơ</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năng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của</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xe</a:t>
            </a:r>
            <a:r>
              <a:rPr lang="en-US" sz="3200" dirty="0" smtClean="0">
                <a:solidFill>
                  <a:schemeClr val="tx2">
                    <a:lumMod val="75000"/>
                  </a:schemeClr>
                </a:solidFill>
                <a:latin typeface="Arial" pitchFamily="34" charset="0"/>
                <a:cs typeface="Arial" pitchFamily="34" charset="0"/>
              </a:rPr>
              <a:t> sang </a:t>
            </a:r>
            <a:r>
              <a:rPr lang="en-US" sz="3200" dirty="0" err="1" smtClean="0">
                <a:solidFill>
                  <a:schemeClr val="tx2">
                    <a:lumMod val="75000"/>
                  </a:schemeClr>
                </a:solidFill>
                <a:latin typeface="Arial" pitchFamily="34" charset="0"/>
                <a:cs typeface="Arial" pitchFamily="34" charset="0"/>
              </a:rPr>
              <a:t>nhiệt</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năng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Sự</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thay</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đổi</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này</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xảy</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ra</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nhờ</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thực</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hiện</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công</a:t>
            </a:r>
            <a:r>
              <a:rPr lang="en-US" sz="3200" dirty="0" smtClean="0">
                <a:solidFill>
                  <a:schemeClr val="tx2">
                    <a:lumMod val="75000"/>
                  </a:schemeClr>
                </a:solidFill>
                <a:latin typeface="Arial" pitchFamily="34" charset="0"/>
                <a:cs typeface="Arial" pitchFamily="34" charset="0"/>
              </a:rPr>
              <a:t>.</a:t>
            </a:r>
            <a:endParaRPr lang="en-US" sz="32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05235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458" y="228600"/>
            <a:ext cx="1371600" cy="685800"/>
          </a:xfrm>
          <a:prstGeom prst="rect">
            <a:avLst/>
          </a:prstGeom>
          <a:solidFill>
            <a:srgbClr val="00B050"/>
          </a:solidFill>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smtClean="0">
                <a:solidFill>
                  <a:schemeClr val="bg1"/>
                </a:solidFill>
                <a:latin typeface="Arial" pitchFamily="34" charset="0"/>
                <a:cs typeface="Arial" pitchFamily="34" charset="0"/>
              </a:rPr>
              <a:t>HĐ5:</a:t>
            </a:r>
            <a:endParaRPr lang="en-US" sz="3200" b="1" dirty="0">
              <a:solidFill>
                <a:schemeClr val="bg1"/>
              </a:solidFill>
              <a:latin typeface="Arial" pitchFamily="34" charset="0"/>
              <a:cs typeface="Arial" pitchFamily="34" charset="0"/>
            </a:endParaRPr>
          </a:p>
        </p:txBody>
      </p:sp>
      <p:sp>
        <p:nvSpPr>
          <p:cNvPr id="3" name="Rectangle 2"/>
          <p:cNvSpPr/>
          <p:nvPr/>
        </p:nvSpPr>
        <p:spPr>
          <a:xfrm>
            <a:off x="228600" y="1219200"/>
            <a:ext cx="4363064" cy="3810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just"/>
            <a:r>
              <a:rPr lang="en-US" sz="3200" dirty="0" err="1" smtClean="0">
                <a:solidFill>
                  <a:schemeClr val="tx2">
                    <a:lumMod val="75000"/>
                  </a:schemeClr>
                </a:solidFill>
                <a:latin typeface="Arial" pitchFamily="34" charset="0"/>
                <a:cs typeface="Arial" pitchFamily="34" charset="0"/>
              </a:rPr>
              <a:t>Nhiệt</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năng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của</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cái</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muỗng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giảm</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và</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của</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cốc</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nước</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tăng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Đây</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là</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quá</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trình</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truyền</a:t>
            </a:r>
            <a:r>
              <a:rPr lang="en-US" sz="3200" dirty="0" smtClean="0">
                <a:solidFill>
                  <a:schemeClr val="tx2">
                    <a:lumMod val="75000"/>
                  </a:schemeClr>
                </a:solidFill>
                <a:latin typeface="Arial" pitchFamily="34" charset="0"/>
                <a:cs typeface="Arial" pitchFamily="34" charset="0"/>
              </a:rPr>
              <a:t> </a:t>
            </a:r>
            <a:r>
              <a:rPr lang="en-US" sz="3200" smtClean="0">
                <a:solidFill>
                  <a:schemeClr val="tx2">
                    <a:lumMod val="75000"/>
                  </a:schemeClr>
                </a:solidFill>
                <a:latin typeface="Arial" pitchFamily="34" charset="0"/>
                <a:cs typeface="Arial" pitchFamily="34" charset="0"/>
              </a:rPr>
              <a:t>nhiệt. </a:t>
            </a:r>
            <a:r>
              <a:rPr lang="en-US" sz="3200" dirty="0" err="1" smtClean="0">
                <a:solidFill>
                  <a:schemeClr val="tx2">
                    <a:lumMod val="75000"/>
                  </a:schemeClr>
                </a:solidFill>
                <a:latin typeface="Arial" pitchFamily="34" charset="0"/>
                <a:cs typeface="Arial" pitchFamily="34" charset="0"/>
              </a:rPr>
              <a:t>Không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có</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sự</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chuyển</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hóa</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các</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dạng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năng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lượng</a:t>
            </a:r>
            <a:r>
              <a:rPr lang="en-US" sz="3200" dirty="0" smtClean="0">
                <a:solidFill>
                  <a:schemeClr val="tx2">
                    <a:lumMod val="75000"/>
                  </a:schemeClr>
                </a:solidFill>
                <a:latin typeface="Arial" pitchFamily="34" charset="0"/>
                <a:cs typeface="Arial" pitchFamily="34" charset="0"/>
              </a:rPr>
              <a:t>.</a:t>
            </a:r>
            <a:endParaRPr lang="en-US" sz="3200" dirty="0">
              <a:solidFill>
                <a:schemeClr val="tx2">
                  <a:lumMod val="75000"/>
                </a:schemeClr>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28600"/>
            <a:ext cx="3276600" cy="3276600"/>
          </a:xfrm>
          <a:prstGeom prst="rect">
            <a:avLst/>
          </a:prstGeom>
        </p:spPr>
      </p:pic>
    </p:spTree>
    <p:extLst>
      <p:ext uri="{BB962C8B-B14F-4D97-AF65-F5344CB8AC3E}">
        <p14:creationId xmlns:p14="http://schemas.microsoft.com/office/powerpoint/2010/main" val="305235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76200"/>
            <a:ext cx="3651455" cy="3651455"/>
          </a:xfrm>
          <a:prstGeom prst="rect">
            <a:avLst/>
          </a:prstGeom>
        </p:spPr>
      </p:pic>
      <p:sp>
        <p:nvSpPr>
          <p:cNvPr id="7" name="Rectangle 6"/>
          <p:cNvSpPr/>
          <p:nvPr/>
        </p:nvSpPr>
        <p:spPr>
          <a:xfrm>
            <a:off x="250722" y="3575255"/>
            <a:ext cx="8588478" cy="282554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en-US" sz="3200" dirty="0" err="1" smtClean="0">
                <a:solidFill>
                  <a:schemeClr val="tx2">
                    <a:lumMod val="75000"/>
                  </a:schemeClr>
                </a:solidFill>
                <a:latin typeface="Arial" pitchFamily="34" charset="0"/>
                <a:cs typeface="Arial" pitchFamily="34" charset="0"/>
              </a:rPr>
              <a:t>Phân</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tử</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nguyên</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tử</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của</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chất</a:t>
            </a:r>
            <a:r>
              <a:rPr lang="en-US" sz="3200" dirty="0" smtClean="0">
                <a:solidFill>
                  <a:schemeClr val="tx2">
                    <a:lumMod val="75000"/>
                  </a:schemeClr>
                </a:solidFill>
                <a:latin typeface="Arial" pitchFamily="34" charset="0"/>
                <a:cs typeface="Arial" pitchFamily="34" charset="0"/>
              </a:rPr>
              <a:t> ………………….. ………………</a:t>
            </a:r>
          </a:p>
          <a:p>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Phân</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tử</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có</a:t>
            </a:r>
            <a:r>
              <a:rPr lang="en-US" sz="3200" dirty="0" smtClean="0">
                <a:solidFill>
                  <a:schemeClr val="tx2">
                    <a:lumMod val="75000"/>
                  </a:schemeClr>
                </a:solidFill>
                <a:latin typeface="Arial" pitchFamily="34" charset="0"/>
                <a:ea typeface="Cambria Math"/>
                <a:cs typeface="Arial" pitchFamily="34" charset="0"/>
              </a:rPr>
              <a:t>…………………..</a:t>
            </a:r>
          </a:p>
          <a:p>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Tổng</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động</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năng</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của</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phân</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tử</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cấu</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tạo</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nên</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vật</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là</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của</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vật</a:t>
            </a:r>
            <a:endParaRPr lang="en-US" sz="3200" dirty="0">
              <a:solidFill>
                <a:schemeClr val="tx2">
                  <a:lumMod val="75000"/>
                </a:schemeClr>
              </a:solidFill>
              <a:latin typeface="Arial" pitchFamily="34" charset="0"/>
              <a:cs typeface="Arial" pitchFamily="34" charset="0"/>
            </a:endParaRPr>
          </a:p>
        </p:txBody>
      </p:sp>
      <p:sp>
        <p:nvSpPr>
          <p:cNvPr id="8" name="Rectangle 7"/>
          <p:cNvSpPr/>
          <p:nvPr/>
        </p:nvSpPr>
        <p:spPr>
          <a:xfrm>
            <a:off x="5715000" y="3543300"/>
            <a:ext cx="2895600" cy="6477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en-US" sz="3200" dirty="0" err="1">
                <a:solidFill>
                  <a:srgbClr val="FF0000"/>
                </a:solidFill>
                <a:latin typeface="Arial" pitchFamily="34" charset="0"/>
                <a:cs typeface="Arial" pitchFamily="34" charset="0"/>
              </a:rPr>
              <a:t>c</a:t>
            </a:r>
            <a:r>
              <a:rPr lang="en-US" sz="3200" dirty="0" err="1" smtClean="0">
                <a:solidFill>
                  <a:srgbClr val="FF0000"/>
                </a:solidFill>
                <a:latin typeface="Arial" pitchFamily="34" charset="0"/>
                <a:cs typeface="Arial" pitchFamily="34" charset="0"/>
              </a:rPr>
              <a:t>huyển</a:t>
            </a:r>
            <a:r>
              <a:rPr lang="en-US" sz="3200" dirty="0" smtClean="0">
                <a:solidFill>
                  <a:srgbClr val="FF0000"/>
                </a:solidFill>
                <a:latin typeface="Arial" pitchFamily="34" charset="0"/>
                <a:cs typeface="Arial" pitchFamily="34" charset="0"/>
              </a:rPr>
              <a:t> </a:t>
            </a:r>
            <a:r>
              <a:rPr lang="en-US" sz="3200" dirty="0" err="1" smtClean="0">
                <a:solidFill>
                  <a:srgbClr val="FF0000"/>
                </a:solidFill>
                <a:latin typeface="Arial" pitchFamily="34" charset="0"/>
                <a:cs typeface="Arial" pitchFamily="34" charset="0"/>
              </a:rPr>
              <a:t>động</a:t>
            </a:r>
            <a:endParaRPr lang="en-US" sz="3200" dirty="0">
              <a:solidFill>
                <a:srgbClr val="FF0000"/>
              </a:solidFill>
              <a:latin typeface="Arial" pitchFamily="34" charset="0"/>
              <a:cs typeface="Arial" pitchFamily="34" charset="0"/>
            </a:endParaRPr>
          </a:p>
        </p:txBody>
      </p:sp>
      <p:sp>
        <p:nvSpPr>
          <p:cNvPr id="9" name="Rectangle 8"/>
          <p:cNvSpPr/>
          <p:nvPr/>
        </p:nvSpPr>
        <p:spPr>
          <a:xfrm>
            <a:off x="250722" y="4038600"/>
            <a:ext cx="2895600" cy="6477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en-US" sz="3200" dirty="0" err="1">
                <a:solidFill>
                  <a:srgbClr val="FF0000"/>
                </a:solidFill>
                <a:latin typeface="Arial" pitchFamily="34" charset="0"/>
                <a:cs typeface="Arial" pitchFamily="34" charset="0"/>
              </a:rPr>
              <a:t>k</a:t>
            </a:r>
            <a:r>
              <a:rPr lang="en-US" sz="3200" dirty="0" err="1" smtClean="0">
                <a:solidFill>
                  <a:srgbClr val="FF0000"/>
                </a:solidFill>
                <a:latin typeface="Arial" pitchFamily="34" charset="0"/>
                <a:cs typeface="Arial" pitchFamily="34" charset="0"/>
              </a:rPr>
              <a:t>hông</a:t>
            </a:r>
            <a:r>
              <a:rPr lang="en-US" sz="3200" dirty="0" smtClean="0">
                <a:solidFill>
                  <a:srgbClr val="FF0000"/>
                </a:solidFill>
                <a:latin typeface="Arial" pitchFamily="34" charset="0"/>
                <a:cs typeface="Arial" pitchFamily="34" charset="0"/>
              </a:rPr>
              <a:t> </a:t>
            </a:r>
            <a:r>
              <a:rPr lang="en-US" sz="3200" dirty="0" err="1" smtClean="0">
                <a:solidFill>
                  <a:srgbClr val="FF0000"/>
                </a:solidFill>
                <a:latin typeface="Arial" pitchFamily="34" charset="0"/>
                <a:cs typeface="Arial" pitchFamily="34" charset="0"/>
              </a:rPr>
              <a:t>ngừng</a:t>
            </a:r>
            <a:endParaRPr lang="en-US" sz="3200" dirty="0">
              <a:solidFill>
                <a:srgbClr val="FF0000"/>
              </a:solidFill>
              <a:latin typeface="Arial" pitchFamily="34" charset="0"/>
              <a:cs typeface="Arial" pitchFamily="34" charset="0"/>
            </a:endParaRPr>
          </a:p>
        </p:txBody>
      </p:sp>
      <p:sp>
        <p:nvSpPr>
          <p:cNvPr id="10" name="Rectangle 9"/>
          <p:cNvSpPr/>
          <p:nvPr/>
        </p:nvSpPr>
        <p:spPr>
          <a:xfrm>
            <a:off x="3124200" y="4495800"/>
            <a:ext cx="2895600" cy="6477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en-US" sz="3200" dirty="0" err="1" smtClean="0">
                <a:solidFill>
                  <a:srgbClr val="FF0000"/>
                </a:solidFill>
                <a:latin typeface="Arial" pitchFamily="34" charset="0"/>
                <a:cs typeface="Arial" pitchFamily="34" charset="0"/>
              </a:rPr>
              <a:t>động</a:t>
            </a:r>
            <a:r>
              <a:rPr lang="en-US" sz="3200" dirty="0" smtClean="0">
                <a:solidFill>
                  <a:srgbClr val="FF0000"/>
                </a:solidFill>
                <a:latin typeface="Arial" pitchFamily="34" charset="0"/>
                <a:cs typeface="Arial" pitchFamily="34" charset="0"/>
              </a:rPr>
              <a:t> </a:t>
            </a:r>
            <a:r>
              <a:rPr lang="en-US" sz="3200" dirty="0" err="1" smtClean="0">
                <a:solidFill>
                  <a:srgbClr val="FF0000"/>
                </a:solidFill>
                <a:latin typeface="Arial" pitchFamily="34" charset="0"/>
                <a:cs typeface="Arial" pitchFamily="34" charset="0"/>
              </a:rPr>
              <a:t>năng</a:t>
            </a:r>
            <a:endParaRPr lang="en-US" sz="3200" dirty="0">
              <a:solidFill>
                <a:srgbClr val="FF0000"/>
              </a:solidFill>
              <a:latin typeface="Arial" pitchFamily="34" charset="0"/>
              <a:cs typeface="Arial" pitchFamily="34" charset="0"/>
            </a:endParaRPr>
          </a:p>
        </p:txBody>
      </p:sp>
      <p:sp>
        <p:nvSpPr>
          <p:cNvPr id="11" name="Rectangle 10"/>
          <p:cNvSpPr/>
          <p:nvPr/>
        </p:nvSpPr>
        <p:spPr>
          <a:xfrm>
            <a:off x="1905000" y="5486400"/>
            <a:ext cx="2895600" cy="6477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en-US" sz="3200" dirty="0" err="1">
                <a:solidFill>
                  <a:srgbClr val="FF0000"/>
                </a:solidFill>
                <a:latin typeface="Arial" pitchFamily="34" charset="0"/>
                <a:cs typeface="Arial" pitchFamily="34" charset="0"/>
              </a:rPr>
              <a:t>n</a:t>
            </a:r>
            <a:r>
              <a:rPr lang="en-US" sz="3200" dirty="0" err="1" smtClean="0">
                <a:solidFill>
                  <a:srgbClr val="FF0000"/>
                </a:solidFill>
                <a:latin typeface="Arial" pitchFamily="34" charset="0"/>
                <a:cs typeface="Arial" pitchFamily="34" charset="0"/>
              </a:rPr>
              <a:t>hiệt</a:t>
            </a:r>
            <a:r>
              <a:rPr lang="en-US" sz="3200" dirty="0" smtClean="0">
                <a:solidFill>
                  <a:srgbClr val="FF0000"/>
                </a:solidFill>
                <a:latin typeface="Arial" pitchFamily="34" charset="0"/>
                <a:cs typeface="Arial" pitchFamily="34" charset="0"/>
              </a:rPr>
              <a:t> </a:t>
            </a:r>
            <a:r>
              <a:rPr lang="en-US" sz="3200" dirty="0" err="1" smtClean="0">
                <a:solidFill>
                  <a:srgbClr val="FF0000"/>
                </a:solidFill>
                <a:latin typeface="Arial" pitchFamily="34" charset="0"/>
                <a:cs typeface="Arial" pitchFamily="34" charset="0"/>
              </a:rPr>
              <a:t>năng</a:t>
            </a:r>
            <a:endParaRPr lang="en-US" sz="32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46212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723" y="228600"/>
            <a:ext cx="3330677" cy="6858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en-US" sz="3200" b="1" dirty="0" smtClean="0">
                <a:solidFill>
                  <a:srgbClr val="FF0000"/>
                </a:solidFill>
                <a:latin typeface="Arial" pitchFamily="34" charset="0"/>
                <a:cs typeface="Arial" pitchFamily="34" charset="0"/>
              </a:rPr>
              <a:t>I. NHIỆT NĂNG</a:t>
            </a:r>
            <a:endParaRPr lang="en-US" sz="3200" b="1" dirty="0">
              <a:solidFill>
                <a:srgbClr val="FF0000"/>
              </a:solidFill>
              <a:latin typeface="Arial" pitchFamily="34" charset="0"/>
              <a:cs typeface="Arial" pitchFamily="34" charset="0"/>
            </a:endParaRPr>
          </a:p>
        </p:txBody>
      </p:sp>
      <p:sp>
        <p:nvSpPr>
          <p:cNvPr id="3" name="Rectangle 2"/>
          <p:cNvSpPr/>
          <p:nvPr/>
        </p:nvSpPr>
        <p:spPr>
          <a:xfrm>
            <a:off x="250722" y="990600"/>
            <a:ext cx="8588478" cy="1219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just"/>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Tổng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động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năng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của</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các</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phân</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tử</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cấu</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tạo</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nên</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vật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gọi</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là</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nhiệt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năng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của</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vật</a:t>
            </a:r>
            <a:r>
              <a:rPr lang="en-US" sz="3200" dirty="0" smtClean="0">
                <a:solidFill>
                  <a:schemeClr val="tx1"/>
                </a:solidFill>
                <a:latin typeface="Arial" pitchFamily="34" charset="0"/>
                <a:cs typeface="Arial" pitchFamily="34" charset="0"/>
              </a:rPr>
              <a:t>.</a:t>
            </a:r>
            <a:endParaRPr lang="en-US" sz="3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52354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40110"/>
            <a:ext cx="3651455" cy="3651455"/>
          </a:xfrm>
          <a:prstGeom prst="rect">
            <a:avLst/>
          </a:prstGeom>
        </p:spPr>
      </p:pic>
      <p:sp>
        <p:nvSpPr>
          <p:cNvPr id="7" name="Rectangle 6"/>
          <p:cNvSpPr/>
          <p:nvPr/>
        </p:nvSpPr>
        <p:spPr>
          <a:xfrm>
            <a:off x="250722" y="3962400"/>
            <a:ext cx="8588478" cy="2438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en-US" sz="3200" dirty="0" err="1" smtClean="0">
                <a:solidFill>
                  <a:schemeClr val="tx2">
                    <a:lumMod val="75000"/>
                  </a:schemeClr>
                </a:solidFill>
                <a:latin typeface="Arial" pitchFamily="34" charset="0"/>
                <a:cs typeface="Arial" pitchFamily="34" charset="0"/>
              </a:rPr>
              <a:t>Nhiệt</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độ</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vật</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càng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cao</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các</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phân</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tử</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cấu</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tạo</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nên</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vật</a:t>
            </a:r>
            <a:r>
              <a:rPr lang="en-US" sz="3200" dirty="0" smtClean="0">
                <a:solidFill>
                  <a:schemeClr val="tx2">
                    <a:lumMod val="75000"/>
                  </a:schemeClr>
                </a:solidFill>
                <a:latin typeface="Arial" pitchFamily="34" charset="0"/>
                <a:cs typeface="Arial" pitchFamily="34" charset="0"/>
              </a:rPr>
              <a:t>…………………….</a:t>
            </a:r>
          </a:p>
          <a:p>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Động</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năng</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của</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các</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phân</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tử</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càng</a:t>
            </a:r>
            <a:r>
              <a:rPr lang="en-US" sz="3200" dirty="0" smtClean="0">
                <a:solidFill>
                  <a:schemeClr val="tx2">
                    <a:lumMod val="75000"/>
                  </a:schemeClr>
                </a:solidFill>
                <a:latin typeface="Arial" pitchFamily="34" charset="0"/>
                <a:ea typeface="Cambria Math"/>
                <a:cs typeface="Arial" pitchFamily="34" charset="0"/>
              </a:rPr>
              <a:t> …………</a:t>
            </a:r>
          </a:p>
          <a:p>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Nhiệt</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năng</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của</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vật</a:t>
            </a:r>
            <a:r>
              <a:rPr lang="en-US" sz="3200" dirty="0" smtClean="0">
                <a:solidFill>
                  <a:schemeClr val="tx2">
                    <a:lumMod val="75000"/>
                  </a:schemeClr>
                </a:solidFill>
                <a:latin typeface="Arial" pitchFamily="34" charset="0"/>
                <a:ea typeface="Cambria Math"/>
                <a:cs typeface="Arial" pitchFamily="34" charset="0"/>
              </a:rPr>
              <a:t> </a:t>
            </a:r>
            <a:r>
              <a:rPr lang="en-US" sz="3200" dirty="0" err="1" smtClean="0">
                <a:solidFill>
                  <a:schemeClr val="tx2">
                    <a:lumMod val="75000"/>
                  </a:schemeClr>
                </a:solidFill>
                <a:latin typeface="Arial" pitchFamily="34" charset="0"/>
                <a:ea typeface="Cambria Math"/>
                <a:cs typeface="Arial" pitchFamily="34" charset="0"/>
              </a:rPr>
              <a:t>càng</a:t>
            </a:r>
            <a:r>
              <a:rPr lang="en-US" sz="3200" dirty="0" smtClean="0">
                <a:solidFill>
                  <a:schemeClr val="tx2">
                    <a:lumMod val="75000"/>
                  </a:schemeClr>
                </a:solidFill>
                <a:latin typeface="Arial" pitchFamily="34" charset="0"/>
                <a:ea typeface="Cambria Math"/>
                <a:cs typeface="Arial" pitchFamily="34" charset="0"/>
              </a:rPr>
              <a:t>……………..</a:t>
            </a:r>
            <a:endParaRPr lang="en-US" sz="3200" dirty="0">
              <a:solidFill>
                <a:schemeClr val="tx2">
                  <a:lumMod val="75000"/>
                </a:schemeClr>
              </a:solidFill>
              <a:latin typeface="Arial" pitchFamily="34" charset="0"/>
              <a:cs typeface="Arial" pitchFamily="34" charset="0"/>
            </a:endParaRPr>
          </a:p>
        </p:txBody>
      </p:sp>
      <p:sp>
        <p:nvSpPr>
          <p:cNvPr id="4" name="Rectangle 3"/>
          <p:cNvSpPr/>
          <p:nvPr/>
        </p:nvSpPr>
        <p:spPr>
          <a:xfrm>
            <a:off x="1752600" y="4419600"/>
            <a:ext cx="5410200" cy="45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en-US" sz="3200" dirty="0" err="1">
                <a:solidFill>
                  <a:srgbClr val="FF0000"/>
                </a:solidFill>
                <a:latin typeface="Arial" pitchFamily="34" charset="0"/>
                <a:cs typeface="Arial" pitchFamily="34" charset="0"/>
              </a:rPr>
              <a:t>c</a:t>
            </a:r>
            <a:r>
              <a:rPr lang="en-US" sz="3200" dirty="0" err="1" smtClean="0">
                <a:solidFill>
                  <a:srgbClr val="FF0000"/>
                </a:solidFill>
                <a:latin typeface="Arial" pitchFamily="34" charset="0"/>
                <a:cs typeface="Arial" pitchFamily="34" charset="0"/>
              </a:rPr>
              <a:t>huyển</a:t>
            </a:r>
            <a:r>
              <a:rPr lang="en-US" sz="3200" dirty="0" smtClean="0">
                <a:solidFill>
                  <a:srgbClr val="FF0000"/>
                </a:solidFill>
                <a:latin typeface="Arial" pitchFamily="34" charset="0"/>
                <a:cs typeface="Arial" pitchFamily="34" charset="0"/>
              </a:rPr>
              <a:t> </a:t>
            </a:r>
            <a:r>
              <a:rPr lang="en-US" sz="3200" dirty="0" err="1" smtClean="0">
                <a:solidFill>
                  <a:srgbClr val="FF0000"/>
                </a:solidFill>
                <a:latin typeface="Arial" pitchFamily="34" charset="0"/>
                <a:cs typeface="Arial" pitchFamily="34" charset="0"/>
              </a:rPr>
              <a:t>động</a:t>
            </a:r>
            <a:r>
              <a:rPr lang="en-US" sz="3200" dirty="0" smtClean="0">
                <a:solidFill>
                  <a:srgbClr val="FF0000"/>
                </a:solidFill>
                <a:latin typeface="Arial" pitchFamily="34" charset="0"/>
                <a:cs typeface="Arial" pitchFamily="34" charset="0"/>
              </a:rPr>
              <a:t> </a:t>
            </a:r>
            <a:r>
              <a:rPr lang="en-US" sz="3200" dirty="0" err="1" smtClean="0">
                <a:solidFill>
                  <a:srgbClr val="FF0000"/>
                </a:solidFill>
                <a:latin typeface="Arial" pitchFamily="34" charset="0"/>
                <a:cs typeface="Arial" pitchFamily="34" charset="0"/>
              </a:rPr>
              <a:t>càng</a:t>
            </a:r>
            <a:r>
              <a:rPr lang="en-US" sz="3200" dirty="0" smtClean="0">
                <a:solidFill>
                  <a:srgbClr val="FF0000"/>
                </a:solidFill>
                <a:latin typeface="Arial" pitchFamily="34" charset="0"/>
                <a:cs typeface="Arial" pitchFamily="34" charset="0"/>
              </a:rPr>
              <a:t> </a:t>
            </a:r>
            <a:r>
              <a:rPr lang="en-US" sz="3200" dirty="0" err="1" smtClean="0">
                <a:solidFill>
                  <a:srgbClr val="FF0000"/>
                </a:solidFill>
                <a:latin typeface="Arial" pitchFamily="34" charset="0"/>
                <a:cs typeface="Arial" pitchFamily="34" charset="0"/>
              </a:rPr>
              <a:t>nhanh</a:t>
            </a:r>
            <a:endParaRPr lang="en-US" sz="3200" dirty="0">
              <a:solidFill>
                <a:srgbClr val="FF0000"/>
              </a:solidFill>
              <a:latin typeface="Arial" pitchFamily="34" charset="0"/>
              <a:cs typeface="Arial" pitchFamily="34" charset="0"/>
            </a:endParaRPr>
          </a:p>
        </p:txBody>
      </p:sp>
      <p:sp>
        <p:nvSpPr>
          <p:cNvPr id="5" name="Rectangle 4"/>
          <p:cNvSpPr/>
          <p:nvPr/>
        </p:nvSpPr>
        <p:spPr>
          <a:xfrm>
            <a:off x="7086600" y="4914900"/>
            <a:ext cx="990600" cy="6477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en-US" sz="3200" dirty="0" err="1" smtClean="0">
                <a:solidFill>
                  <a:srgbClr val="FF0000"/>
                </a:solidFill>
                <a:latin typeface="Arial" pitchFamily="34" charset="0"/>
                <a:cs typeface="Arial" pitchFamily="34" charset="0"/>
              </a:rPr>
              <a:t>lớn</a:t>
            </a:r>
            <a:endParaRPr lang="en-US" sz="3200" dirty="0">
              <a:solidFill>
                <a:srgbClr val="FF0000"/>
              </a:solidFill>
              <a:latin typeface="Arial" pitchFamily="34" charset="0"/>
              <a:cs typeface="Arial" pitchFamily="34" charset="0"/>
            </a:endParaRPr>
          </a:p>
        </p:txBody>
      </p:sp>
      <p:sp>
        <p:nvSpPr>
          <p:cNvPr id="6" name="Rectangle 5"/>
          <p:cNvSpPr/>
          <p:nvPr/>
        </p:nvSpPr>
        <p:spPr>
          <a:xfrm>
            <a:off x="5486400" y="5391150"/>
            <a:ext cx="990600" cy="6477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en-US" sz="3200" dirty="0" err="1" smtClean="0">
                <a:solidFill>
                  <a:srgbClr val="FF0000"/>
                </a:solidFill>
                <a:latin typeface="Arial" pitchFamily="34" charset="0"/>
                <a:cs typeface="Arial" pitchFamily="34" charset="0"/>
              </a:rPr>
              <a:t>lớn</a:t>
            </a:r>
            <a:endParaRPr lang="en-US" sz="32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98897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723" y="228600"/>
            <a:ext cx="3330677" cy="6858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en-US" sz="3200" b="1" dirty="0" smtClean="0">
                <a:solidFill>
                  <a:srgbClr val="FF0000"/>
                </a:solidFill>
                <a:latin typeface="Arial" pitchFamily="34" charset="0"/>
                <a:cs typeface="Arial" pitchFamily="34" charset="0"/>
              </a:rPr>
              <a:t>I. NHIỆT NĂNG</a:t>
            </a:r>
            <a:endParaRPr lang="en-US" sz="3200" b="1" dirty="0">
              <a:solidFill>
                <a:srgbClr val="FF0000"/>
              </a:solidFill>
              <a:latin typeface="Arial" pitchFamily="34" charset="0"/>
              <a:cs typeface="Arial" pitchFamily="34" charset="0"/>
            </a:endParaRPr>
          </a:p>
        </p:txBody>
      </p:sp>
      <p:sp>
        <p:nvSpPr>
          <p:cNvPr id="3" name="Rectangle 2"/>
          <p:cNvSpPr/>
          <p:nvPr/>
        </p:nvSpPr>
        <p:spPr>
          <a:xfrm>
            <a:off x="250722" y="990600"/>
            <a:ext cx="8588478" cy="28956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just"/>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Tổng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động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năng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của</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các</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phân</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tử</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cấu</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tạo</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nên</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vật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gọi</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là</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nhiệt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năng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của</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vật</a:t>
            </a:r>
            <a:r>
              <a:rPr lang="en-US" sz="3200" dirty="0" smtClean="0">
                <a:solidFill>
                  <a:schemeClr val="tx1"/>
                </a:solidFill>
                <a:latin typeface="Arial" pitchFamily="34" charset="0"/>
                <a:cs typeface="Arial" pitchFamily="34" charset="0"/>
              </a:rPr>
              <a:t>.</a:t>
            </a:r>
          </a:p>
          <a:p>
            <a:pPr algn="just"/>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Nhiệt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năng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của</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vật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phụ</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thuộc</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vào</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nhiệt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độ</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của</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vật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Nhiệt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độ</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của</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vật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càng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cao</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thì</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nhiệt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năng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của</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vật</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càng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lớn</a:t>
            </a:r>
            <a:r>
              <a:rPr lang="en-US" sz="3200" dirty="0" smtClean="0">
                <a:solidFill>
                  <a:schemeClr val="tx1"/>
                </a:solidFill>
                <a:latin typeface="Arial" pitchFamily="34" charset="0"/>
                <a:cs typeface="Arial" pitchFamily="34" charset="0"/>
              </a:rPr>
              <a:t>. </a:t>
            </a:r>
            <a:endParaRPr lang="en-US" sz="3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32649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0722" y="990600"/>
            <a:ext cx="8588478" cy="28956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just"/>
            <a:r>
              <a:rPr lang="vi-VN" sz="2400" dirty="0" smtClean="0">
                <a:solidFill>
                  <a:schemeClr val="accent6">
                    <a:lumMod val="75000"/>
                  </a:schemeClr>
                </a:solidFill>
                <a:latin typeface="Arial" pitchFamily="34" charset="0"/>
                <a:cs typeface="Arial" pitchFamily="34" charset="0"/>
              </a:rPr>
              <a:t>Các bạn đã biết </a:t>
            </a:r>
            <a:r>
              <a:rPr lang="vi-VN" sz="2400" dirty="0" smtClean="0">
                <a:solidFill>
                  <a:schemeClr val="accent6">
                    <a:lumMod val="75000"/>
                  </a:schemeClr>
                </a:solidFill>
                <a:latin typeface="Arial" pitchFamily="34" charset="0"/>
                <a:cs typeface="Arial" pitchFamily="34" charset="0"/>
              </a:rPr>
              <a:t>“</a:t>
            </a:r>
            <a:r>
              <a:rPr lang="en-US" sz="2400" dirty="0" err="1" smtClean="0">
                <a:solidFill>
                  <a:schemeClr val="accent6">
                    <a:lumMod val="75000"/>
                  </a:schemeClr>
                </a:solidFill>
                <a:latin typeface="Arial" pitchFamily="34" charset="0"/>
                <a:cs typeface="Arial" pitchFamily="34" charset="0"/>
              </a:rPr>
              <a:t>Nhiệt</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năng</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của</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vật</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phụ</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thuộc</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vào</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nhiệt</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độ</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của</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vật</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Nhiệt</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độ</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của</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vật</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càng</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cao</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thì</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nhiệt</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năng</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của</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vật</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càng</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lớn</a:t>
            </a:r>
            <a:r>
              <a:rPr lang="en-US" sz="2400" dirty="0" smtClean="0">
                <a:solidFill>
                  <a:schemeClr val="accent6">
                    <a:lumMod val="75000"/>
                  </a:schemeClr>
                </a:solidFill>
                <a:latin typeface="Arial" pitchFamily="34" charset="0"/>
                <a:cs typeface="Arial" pitchFamily="34" charset="0"/>
              </a:rPr>
              <a:t>.</a:t>
            </a:r>
            <a:r>
              <a:rPr lang="vi-VN" sz="2400" dirty="0" smtClean="0">
                <a:solidFill>
                  <a:schemeClr val="accent6">
                    <a:lumMod val="75000"/>
                  </a:schemeClr>
                </a:solidFill>
                <a:latin typeface="Arial" pitchFamily="34" charset="0"/>
                <a:cs typeface="Arial" pitchFamily="34" charset="0"/>
              </a:rPr>
              <a:t>”</a:t>
            </a:r>
          </a:p>
          <a:p>
            <a:pPr algn="just"/>
            <a:r>
              <a:rPr lang="vi-VN" sz="2400" dirty="0" smtClean="0">
                <a:solidFill>
                  <a:schemeClr val="accent6">
                    <a:lumMod val="75000"/>
                  </a:schemeClr>
                </a:solidFill>
                <a:latin typeface="Arial" pitchFamily="34" charset="0"/>
                <a:cs typeface="Arial" pitchFamily="34" charset="0"/>
              </a:rPr>
              <a:t>Vậy thì khi nhiệt độ của một vật thay đổi, tức là nhiệt năng của vật đó đã bị thay đổi, vậy ta có thể làm thay đổi nhiệt năng của vật bằng cách nào?</a:t>
            </a:r>
            <a:endParaRPr lang="en-US" sz="2400"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87596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40877" cy="1295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en-US" sz="3200" b="1" dirty="0" smtClean="0">
                <a:solidFill>
                  <a:srgbClr val="FF0000"/>
                </a:solidFill>
                <a:latin typeface="Arial" pitchFamily="34" charset="0"/>
                <a:cs typeface="Arial" pitchFamily="34" charset="0"/>
              </a:rPr>
              <a:t>II. CÁC CÁCH LÀM THAY ĐỔI NHIỆT NĂNG CỦA MỘT VẬT – NHIỆT LƯỢNG</a:t>
            </a:r>
            <a:endParaRPr lang="en-US" sz="3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052354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762000"/>
            <a:ext cx="8588478" cy="13716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just"/>
            <a:r>
              <a:rPr lang="vi-VN" sz="2400" dirty="0" smtClean="0">
                <a:solidFill>
                  <a:schemeClr val="accent6">
                    <a:lumMod val="75000"/>
                  </a:schemeClr>
                </a:solidFill>
                <a:latin typeface="Arial" pitchFamily="34" charset="0"/>
                <a:cs typeface="Arial" pitchFamily="34" charset="0"/>
              </a:rPr>
              <a:t>Cho các bạn một miếng kim loại (đồng). </a:t>
            </a:r>
            <a:r>
              <a:rPr lang="vi-VN" sz="2400" dirty="0" smtClean="0">
                <a:solidFill>
                  <a:schemeClr val="accent6">
                    <a:lumMod val="75000"/>
                  </a:schemeClr>
                </a:solidFill>
                <a:latin typeface="Arial" pitchFamily="34" charset="0"/>
                <a:cs typeface="Arial" pitchFamily="34" charset="0"/>
              </a:rPr>
              <a:t>Phải làm sao để miếng kim loại nóng lên?</a:t>
            </a:r>
          </a:p>
          <a:p>
            <a:pPr algn="just"/>
            <a:r>
              <a:rPr lang="vi-VN" sz="2400" dirty="0" smtClean="0">
                <a:solidFill>
                  <a:schemeClr val="accent6">
                    <a:lumMod val="75000"/>
                  </a:schemeClr>
                </a:solidFill>
                <a:latin typeface="Arial" pitchFamily="34" charset="0"/>
                <a:cs typeface="Arial" pitchFamily="34" charset="0"/>
              </a:rPr>
              <a:t>Có 2 cách gợi ý sau:</a:t>
            </a:r>
            <a:endParaRPr lang="en-US" sz="2400"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151804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82000" cy="685800"/>
          </a:xfrm>
          <a:prstGeom prst="rect">
            <a:avLst/>
          </a:prstGeom>
          <a:solidFill>
            <a:srgbClr val="00B050"/>
          </a:solidFill>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r>
              <a:rPr lang="en-US" sz="3200" b="1" dirty="0" err="1" smtClean="0">
                <a:solidFill>
                  <a:schemeClr val="bg1"/>
                </a:solidFill>
                <a:latin typeface="Arial" pitchFamily="34" charset="0"/>
                <a:cs typeface="Arial" pitchFamily="34" charset="0"/>
              </a:rPr>
              <a:t>Cách</a:t>
            </a:r>
            <a:r>
              <a:rPr lang="en-US" sz="3200" b="1" dirty="0" smtClean="0">
                <a:solidFill>
                  <a:schemeClr val="bg1"/>
                </a:solidFill>
                <a:latin typeface="Arial" pitchFamily="34" charset="0"/>
                <a:cs typeface="Arial" pitchFamily="34" charset="0"/>
              </a:rPr>
              <a:t> 1: </a:t>
            </a:r>
            <a:r>
              <a:rPr lang="en-US" sz="3200" b="1" dirty="0" err="1" smtClean="0">
                <a:solidFill>
                  <a:schemeClr val="bg1"/>
                </a:solidFill>
                <a:latin typeface="Arial" pitchFamily="34" charset="0"/>
                <a:cs typeface="Arial" pitchFamily="34" charset="0"/>
              </a:rPr>
              <a:t>Cọ</a:t>
            </a:r>
            <a:r>
              <a:rPr lang="en-US" sz="3200" b="1" dirty="0" smtClean="0">
                <a:solidFill>
                  <a:schemeClr val="bg1"/>
                </a:solidFill>
                <a:latin typeface="Arial" pitchFamily="34" charset="0"/>
                <a:cs typeface="Arial" pitchFamily="34" charset="0"/>
              </a:rPr>
              <a:t> </a:t>
            </a:r>
            <a:r>
              <a:rPr lang="en-US" sz="3200" b="1" dirty="0" err="1" smtClean="0">
                <a:solidFill>
                  <a:schemeClr val="bg1"/>
                </a:solidFill>
                <a:latin typeface="Arial" pitchFamily="34" charset="0"/>
                <a:cs typeface="Arial" pitchFamily="34" charset="0"/>
              </a:rPr>
              <a:t>xát</a:t>
            </a:r>
            <a:r>
              <a:rPr lang="en-US" sz="3200" b="1" dirty="0" smtClean="0">
                <a:solidFill>
                  <a:schemeClr val="bg1"/>
                </a:solidFill>
                <a:latin typeface="Arial" pitchFamily="34" charset="0"/>
                <a:cs typeface="Arial" pitchFamily="34" charset="0"/>
              </a:rPr>
              <a:t> </a:t>
            </a:r>
            <a:r>
              <a:rPr lang="en-US" sz="3200" b="1" dirty="0" err="1" smtClean="0">
                <a:solidFill>
                  <a:schemeClr val="bg1"/>
                </a:solidFill>
                <a:latin typeface="Arial" pitchFamily="34" charset="0"/>
                <a:cs typeface="Arial" pitchFamily="34" charset="0"/>
              </a:rPr>
              <a:t>miếng</a:t>
            </a:r>
            <a:r>
              <a:rPr lang="en-US" sz="3200" b="1" dirty="0" smtClean="0">
                <a:solidFill>
                  <a:schemeClr val="bg1"/>
                </a:solidFill>
                <a:latin typeface="Arial" pitchFamily="34" charset="0"/>
                <a:cs typeface="Arial" pitchFamily="34" charset="0"/>
              </a:rPr>
              <a:t> </a:t>
            </a:r>
            <a:r>
              <a:rPr lang="en-US" sz="3200" b="1" dirty="0" err="1" smtClean="0">
                <a:solidFill>
                  <a:schemeClr val="bg1"/>
                </a:solidFill>
                <a:latin typeface="Arial" pitchFamily="34" charset="0"/>
                <a:cs typeface="Arial" pitchFamily="34" charset="0"/>
              </a:rPr>
              <a:t>đồng</a:t>
            </a:r>
            <a:r>
              <a:rPr lang="en-US" sz="3200" b="1" dirty="0" smtClean="0">
                <a:solidFill>
                  <a:schemeClr val="bg1"/>
                </a:solidFill>
                <a:latin typeface="Arial" pitchFamily="34" charset="0"/>
                <a:cs typeface="Arial" pitchFamily="34" charset="0"/>
              </a:rPr>
              <a:t> </a:t>
            </a:r>
            <a:r>
              <a:rPr lang="en-US" sz="3200" b="1" dirty="0" err="1" smtClean="0">
                <a:solidFill>
                  <a:schemeClr val="bg1"/>
                </a:solidFill>
                <a:latin typeface="Arial" pitchFamily="34" charset="0"/>
                <a:cs typeface="Arial" pitchFamily="34" charset="0"/>
              </a:rPr>
              <a:t>lên</a:t>
            </a:r>
            <a:r>
              <a:rPr lang="en-US" sz="3200" b="1" dirty="0" smtClean="0">
                <a:solidFill>
                  <a:schemeClr val="bg1"/>
                </a:solidFill>
                <a:latin typeface="Arial" pitchFamily="34" charset="0"/>
                <a:cs typeface="Arial" pitchFamily="34" charset="0"/>
              </a:rPr>
              <a:t> </a:t>
            </a:r>
            <a:r>
              <a:rPr lang="en-US" sz="3200" b="1" dirty="0" err="1" smtClean="0">
                <a:solidFill>
                  <a:schemeClr val="bg1"/>
                </a:solidFill>
                <a:latin typeface="Arial" pitchFamily="34" charset="0"/>
                <a:cs typeface="Arial" pitchFamily="34" charset="0"/>
              </a:rPr>
              <a:t>mặt</a:t>
            </a:r>
            <a:r>
              <a:rPr lang="en-US" sz="3200" b="1" dirty="0" smtClean="0">
                <a:solidFill>
                  <a:schemeClr val="bg1"/>
                </a:solidFill>
                <a:latin typeface="Arial" pitchFamily="34" charset="0"/>
                <a:cs typeface="Arial" pitchFamily="34" charset="0"/>
              </a:rPr>
              <a:t> </a:t>
            </a:r>
            <a:r>
              <a:rPr lang="en-US" sz="3200" b="1" dirty="0" err="1" smtClean="0">
                <a:solidFill>
                  <a:schemeClr val="bg1"/>
                </a:solidFill>
                <a:latin typeface="Arial" pitchFamily="34" charset="0"/>
                <a:cs typeface="Arial" pitchFamily="34" charset="0"/>
              </a:rPr>
              <a:t>sàn</a:t>
            </a:r>
            <a:endParaRPr lang="en-US" sz="3200" b="1" dirty="0">
              <a:solidFill>
                <a:schemeClr val="bg1"/>
              </a:solidFill>
              <a:latin typeface="Arial" pitchFamily="34" charset="0"/>
              <a:cs typeface="Arial" pitchFamily="34" charset="0"/>
            </a:endParaRPr>
          </a:p>
        </p:txBody>
      </p:sp>
      <p:sp>
        <p:nvSpPr>
          <p:cNvPr id="3" name="Rectangle 2"/>
          <p:cNvSpPr/>
          <p:nvPr/>
        </p:nvSpPr>
        <p:spPr>
          <a:xfrm>
            <a:off x="381000" y="1371600"/>
            <a:ext cx="2362200" cy="1066800"/>
          </a:xfrm>
          <a:prstGeom prst="rect">
            <a:avLst/>
          </a:prstGeom>
          <a:noFill/>
          <a:ln>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en-US" sz="3200" dirty="0" err="1" smtClean="0">
                <a:solidFill>
                  <a:schemeClr val="tx2">
                    <a:lumMod val="75000"/>
                  </a:schemeClr>
                </a:solidFill>
                <a:latin typeface="Arial" pitchFamily="34" charset="0"/>
                <a:cs typeface="Arial" pitchFamily="34" charset="0"/>
              </a:rPr>
              <a:t>Cọ</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xát</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miếng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đồng</a:t>
            </a:r>
            <a:endParaRPr lang="en-US" sz="3200" dirty="0">
              <a:solidFill>
                <a:schemeClr val="tx2">
                  <a:lumMod val="75000"/>
                </a:schemeClr>
              </a:solidFill>
              <a:latin typeface="Arial" pitchFamily="34" charset="0"/>
              <a:cs typeface="Arial" pitchFamily="34" charset="0"/>
            </a:endParaRPr>
          </a:p>
        </p:txBody>
      </p:sp>
      <p:sp>
        <p:nvSpPr>
          <p:cNvPr id="4" name="Rectangle 3"/>
          <p:cNvSpPr/>
          <p:nvPr/>
        </p:nvSpPr>
        <p:spPr>
          <a:xfrm>
            <a:off x="3390900" y="1371600"/>
            <a:ext cx="2362200" cy="1066800"/>
          </a:xfrm>
          <a:prstGeom prst="rect">
            <a:avLst/>
          </a:prstGeom>
          <a:noFill/>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en-US" sz="3200" dirty="0" err="1" smtClean="0">
                <a:solidFill>
                  <a:schemeClr val="tx2">
                    <a:lumMod val="75000"/>
                  </a:schemeClr>
                </a:solidFill>
                <a:latin typeface="Arial" pitchFamily="34" charset="0"/>
                <a:cs typeface="Arial" pitchFamily="34" charset="0"/>
              </a:rPr>
              <a:t>Miếng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đồng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nóng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lên</a:t>
            </a:r>
            <a:endParaRPr lang="en-US" sz="3200" dirty="0">
              <a:solidFill>
                <a:schemeClr val="tx2">
                  <a:lumMod val="75000"/>
                </a:schemeClr>
              </a:solidFill>
              <a:latin typeface="Arial" pitchFamily="34" charset="0"/>
              <a:cs typeface="Arial" pitchFamily="34" charset="0"/>
            </a:endParaRPr>
          </a:p>
        </p:txBody>
      </p:sp>
      <p:sp>
        <p:nvSpPr>
          <p:cNvPr id="5" name="Rectangle 4"/>
          <p:cNvSpPr/>
          <p:nvPr/>
        </p:nvSpPr>
        <p:spPr>
          <a:xfrm>
            <a:off x="6400800" y="1371600"/>
            <a:ext cx="2362200" cy="1066800"/>
          </a:xfrm>
          <a:prstGeom prst="rect">
            <a:avLst/>
          </a:prstGeom>
          <a:noFill/>
          <a:ln>
            <a:solidFill>
              <a:schemeClr val="accent6">
                <a:lumMod val="50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en-US" sz="3200" dirty="0" err="1" smtClean="0">
                <a:solidFill>
                  <a:schemeClr val="tx2">
                    <a:lumMod val="75000"/>
                  </a:schemeClr>
                </a:solidFill>
                <a:latin typeface="Arial" pitchFamily="34" charset="0"/>
                <a:cs typeface="Arial" pitchFamily="34" charset="0"/>
              </a:rPr>
              <a:t>Nhiệt</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năng</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tăng</a:t>
            </a:r>
            <a:endParaRPr lang="en-US" sz="3200" dirty="0">
              <a:solidFill>
                <a:schemeClr val="tx2">
                  <a:lumMod val="75000"/>
                </a:schemeClr>
              </a:solidFill>
              <a:latin typeface="Arial" pitchFamily="34" charset="0"/>
              <a:cs typeface="Arial" pitchFamily="34" charset="0"/>
            </a:endParaRPr>
          </a:p>
        </p:txBody>
      </p:sp>
      <p:sp>
        <p:nvSpPr>
          <p:cNvPr id="6" name="Rectangle 5"/>
          <p:cNvSpPr/>
          <p:nvPr/>
        </p:nvSpPr>
        <p:spPr>
          <a:xfrm>
            <a:off x="381000" y="3657600"/>
            <a:ext cx="2362200" cy="1143000"/>
          </a:xfrm>
          <a:prstGeom prst="rect">
            <a:avLst/>
          </a:prstGeom>
          <a:noFill/>
          <a:ln>
            <a:solidFill>
              <a:srgbClr val="92D050"/>
            </a:solidFill>
          </a:ln>
        </p:spPr>
        <p:style>
          <a:lnRef idx="2">
            <a:schemeClr val="accent3"/>
          </a:lnRef>
          <a:fillRef idx="1">
            <a:schemeClr val="lt1"/>
          </a:fillRef>
          <a:effectRef idx="0">
            <a:schemeClr val="accent3"/>
          </a:effectRef>
          <a:fontRef idx="minor">
            <a:schemeClr val="dk1"/>
          </a:fontRef>
        </p:style>
        <p:txBody>
          <a:bodyPr rtlCol="0" anchor="t"/>
          <a:lstStyle/>
          <a:p>
            <a:r>
              <a:rPr lang="en-US" sz="3200" dirty="0" err="1" smtClean="0">
                <a:solidFill>
                  <a:schemeClr val="tx2">
                    <a:lumMod val="75000"/>
                  </a:schemeClr>
                </a:solidFill>
                <a:latin typeface="Arial" pitchFamily="34" charset="0"/>
                <a:cs typeface="Arial" pitchFamily="34" charset="0"/>
              </a:rPr>
              <a:t>Thực</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hiện</a:t>
            </a:r>
            <a:r>
              <a:rPr lang="en-US" sz="3200" dirty="0" smtClean="0">
                <a:solidFill>
                  <a:schemeClr val="tx2">
                    <a:lumMod val="75000"/>
                  </a:schemeClr>
                </a:solidFill>
                <a:latin typeface="Arial" pitchFamily="34" charset="0"/>
                <a:cs typeface="Arial" pitchFamily="34" charset="0"/>
              </a:rPr>
              <a:t> </a:t>
            </a:r>
            <a:r>
              <a:rPr lang="en-US" sz="3200" dirty="0" err="1" smtClean="0">
                <a:solidFill>
                  <a:schemeClr val="tx2">
                    <a:lumMod val="75000"/>
                  </a:schemeClr>
                </a:solidFill>
                <a:latin typeface="Arial" pitchFamily="34" charset="0"/>
                <a:cs typeface="Arial" pitchFamily="34" charset="0"/>
              </a:rPr>
              <a:t>công</a:t>
            </a:r>
            <a:endParaRPr lang="en-US" sz="3200" dirty="0">
              <a:solidFill>
                <a:schemeClr val="tx2">
                  <a:lumMod val="75000"/>
                </a:schemeClr>
              </a:solidFill>
              <a:latin typeface="Arial" pitchFamily="34" charset="0"/>
              <a:cs typeface="Arial" pitchFamily="34" charset="0"/>
            </a:endParaRPr>
          </a:p>
        </p:txBody>
      </p:sp>
      <p:cxnSp>
        <p:nvCxnSpPr>
          <p:cNvPr id="8" name="Straight Arrow Connector 7"/>
          <p:cNvCxnSpPr>
            <a:stCxn id="3" idx="3"/>
            <a:endCxn id="4" idx="1"/>
          </p:cNvCxnSpPr>
          <p:nvPr/>
        </p:nvCxnSpPr>
        <p:spPr>
          <a:xfrm>
            <a:off x="2743200" y="1905000"/>
            <a:ext cx="647700" cy="0"/>
          </a:xfrm>
          <a:prstGeom prst="straightConnector1">
            <a:avLst/>
          </a:prstGeom>
          <a:ln w="38100">
            <a:tailEnd type="arrow"/>
          </a:ln>
        </p:spPr>
        <p:style>
          <a:lnRef idx="1">
            <a:schemeClr val="accent6"/>
          </a:lnRef>
          <a:fillRef idx="0">
            <a:schemeClr val="accent6"/>
          </a:fillRef>
          <a:effectRef idx="0">
            <a:schemeClr val="accent6"/>
          </a:effectRef>
          <a:fontRef idx="minor">
            <a:schemeClr val="tx1"/>
          </a:fontRef>
        </p:style>
      </p:cxnSp>
      <p:cxnSp>
        <p:nvCxnSpPr>
          <p:cNvPr id="9" name="Straight Arrow Connector 8"/>
          <p:cNvCxnSpPr/>
          <p:nvPr/>
        </p:nvCxnSpPr>
        <p:spPr>
          <a:xfrm>
            <a:off x="5753100" y="1861984"/>
            <a:ext cx="647700" cy="0"/>
          </a:xfrm>
          <a:prstGeom prst="straightConnector1">
            <a:avLst/>
          </a:prstGeom>
          <a:ln w="38100">
            <a:tailEnd type="arrow"/>
          </a:ln>
        </p:spPr>
        <p:style>
          <a:lnRef idx="1">
            <a:schemeClr val="accent6"/>
          </a:lnRef>
          <a:fillRef idx="0">
            <a:schemeClr val="accent6"/>
          </a:fillRef>
          <a:effectRef idx="0">
            <a:schemeClr val="accent6"/>
          </a:effectRef>
          <a:fontRef idx="minor">
            <a:schemeClr val="tx1"/>
          </a:fontRef>
        </p:style>
      </p:cxnSp>
      <p:cxnSp>
        <p:nvCxnSpPr>
          <p:cNvPr id="11" name="Straight Arrow Connector 10"/>
          <p:cNvCxnSpPr>
            <a:stCxn id="3" idx="2"/>
            <a:endCxn id="6" idx="0"/>
          </p:cNvCxnSpPr>
          <p:nvPr/>
        </p:nvCxnSpPr>
        <p:spPr>
          <a:xfrm>
            <a:off x="1562100" y="2438400"/>
            <a:ext cx="0" cy="1219200"/>
          </a:xfrm>
          <a:prstGeom prst="straightConnector1">
            <a:avLst/>
          </a:prstGeom>
          <a:ln w="38100">
            <a:tailEnd type="arrow"/>
          </a:ln>
        </p:spPr>
        <p:style>
          <a:lnRef idx="1">
            <a:schemeClr val="accent5"/>
          </a:lnRef>
          <a:fillRef idx="0">
            <a:schemeClr val="accent5"/>
          </a:fillRef>
          <a:effectRef idx="0">
            <a:schemeClr val="accent5"/>
          </a:effectRef>
          <a:fontRef idx="minor">
            <a:schemeClr val="tx1"/>
          </a:fontRef>
        </p:style>
      </p:cxnSp>
      <p:sp>
        <p:nvSpPr>
          <p:cNvPr id="10" name="Rectangle 9"/>
          <p:cNvSpPr/>
          <p:nvPr/>
        </p:nvSpPr>
        <p:spPr>
          <a:xfrm>
            <a:off x="277761" y="5029200"/>
            <a:ext cx="8588478" cy="13716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just"/>
            <a:r>
              <a:rPr lang="vi-VN" sz="2400" dirty="0" smtClean="0">
                <a:solidFill>
                  <a:schemeClr val="accent6">
                    <a:lumMod val="75000"/>
                  </a:schemeClr>
                </a:solidFill>
                <a:latin typeface="Arial" pitchFamily="34" charset="0"/>
                <a:cs typeface="Arial" pitchFamily="34" charset="0"/>
              </a:rPr>
              <a:t>(Ở đây các bạn có thể thấy là trong phương pháp này miếng đồng đã chuyển động, cọ xát với bề mặt khác, nên ta gọi phương pháp này là phương pháp “thực hiện công”)</a:t>
            </a:r>
            <a:endParaRPr lang="en-US" sz="2400"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05235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661</Words>
  <Application>Microsoft Office PowerPoint</Application>
  <PresentationFormat>On-screen Show (4:3)</PresentationFormat>
  <Paragraphs>55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NTTNhung</cp:lastModifiedBy>
  <cp:revision>16</cp:revision>
  <dcterms:created xsi:type="dcterms:W3CDTF">2018-04-01T15:14:13Z</dcterms:created>
  <dcterms:modified xsi:type="dcterms:W3CDTF">2021-05-13T05:05:13Z</dcterms:modified>
</cp:coreProperties>
</file>